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1" r:id="rId3"/>
    <p:sldId id="303" r:id="rId4"/>
    <p:sldId id="282" r:id="rId5"/>
    <p:sldId id="283" r:id="rId6"/>
    <p:sldId id="285" r:id="rId7"/>
    <p:sldId id="286" r:id="rId8"/>
    <p:sldId id="287" r:id="rId9"/>
    <p:sldId id="290" r:id="rId10"/>
    <p:sldId id="302" r:id="rId11"/>
    <p:sldId id="288" r:id="rId12"/>
    <p:sldId id="289" r:id="rId13"/>
    <p:sldId id="300" r:id="rId14"/>
    <p:sldId id="292" r:id="rId15"/>
    <p:sldId id="293" r:id="rId16"/>
    <p:sldId id="294" r:id="rId17"/>
    <p:sldId id="263" r:id="rId18"/>
    <p:sldId id="296" r:id="rId19"/>
    <p:sldId id="297" r:id="rId20"/>
    <p:sldId id="298" r:id="rId21"/>
    <p:sldId id="299" r:id="rId22"/>
    <p:sldId id="266" r:id="rId23"/>
    <p:sldId id="265" r:id="rId24"/>
    <p:sldId id="268" r:id="rId25"/>
    <p:sldId id="269" r:id="rId26"/>
    <p:sldId id="270" r:id="rId27"/>
    <p:sldId id="275" r:id="rId28"/>
    <p:sldId id="271" r:id="rId29"/>
    <p:sldId id="272" r:id="rId30"/>
    <p:sldId id="273" r:id="rId31"/>
    <p:sldId id="276" r:id="rId32"/>
    <p:sldId id="301" r:id="rId33"/>
    <p:sldId id="274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E105-66B0-4854-AEED-8CAF2927A55C}" type="datetimeFigureOut">
              <a:rPr lang="el-GR" smtClean="0"/>
              <a:pPr/>
              <a:t>22/4/2015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D59F-47DE-41DB-ABAD-09FAB5094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f/f4/Leaf_1_web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sports.gr/wp-content/uploads/2014/07/olympiak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15272" cy="3915273"/>
          </a:xfrm>
          <a:prstGeom prst="rect">
            <a:avLst/>
          </a:prstGeom>
          <a:noFill/>
        </p:spPr>
      </p:pic>
      <p:pic>
        <p:nvPicPr>
          <p:cNvPr id="50182" name="Picture 6" descr="http://i215.photobucket.com/albums/cc6/tolis888/Panathinaikos-v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NMR_UV</a:t>
            </a:r>
            <a:endParaRPr lang="el-GR" sz="32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692696"/>
            <a:ext cx="86764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baseline="30000" dirty="0" smtClean="0">
                <a:solidFill>
                  <a:srgbClr val="FF0000"/>
                </a:solidFill>
              </a:rPr>
              <a:t>                                    1</a:t>
            </a:r>
            <a:r>
              <a:rPr lang="el-GR" sz="2000" b="1" dirty="0" smtClean="0">
                <a:solidFill>
                  <a:srgbClr val="FF0000"/>
                </a:solidFill>
              </a:rPr>
              <a:t>H-ΝΜR</a:t>
            </a:r>
            <a:r>
              <a:rPr lang="en-US" sz="2000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                                     </a:t>
            </a:r>
            <a:r>
              <a:rPr lang="el-GR" dirty="0" smtClean="0"/>
              <a:t>        </a:t>
            </a:r>
            <a:r>
              <a:rPr lang="el-GR" sz="2000" b="1" dirty="0" err="1" smtClean="0">
                <a:solidFill>
                  <a:srgbClr val="FF0000"/>
                </a:solidFill>
              </a:rPr>
              <a:t>ανισοτροπικό</a:t>
            </a:r>
            <a:r>
              <a:rPr lang="el-GR" sz="2000" b="1" dirty="0" smtClean="0">
                <a:solidFill>
                  <a:srgbClr val="FF0000"/>
                </a:solidFill>
              </a:rPr>
              <a:t> φαινόμενο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προστατευμένα Ν-Η πρωτόνια</a:t>
            </a:r>
            <a:r>
              <a:rPr lang="el-GR" dirty="0" smtClean="0"/>
              <a:t> εμφανίζονται σε υψηλά πεδία </a:t>
            </a:r>
            <a:r>
              <a:rPr lang="el-GR" b="1" dirty="0" smtClean="0">
                <a:solidFill>
                  <a:srgbClr val="FF0000"/>
                </a:solidFill>
              </a:rPr>
              <a:t>(-2,-4 </a:t>
            </a:r>
            <a:r>
              <a:rPr lang="el-GR" b="1" dirty="0" err="1" smtClean="0">
                <a:solidFill>
                  <a:srgbClr val="FF0000"/>
                </a:solidFill>
              </a:rPr>
              <a:t>ppm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περιφερειακά </a:t>
            </a:r>
            <a:r>
              <a:rPr lang="el-GR" dirty="0" smtClean="0"/>
              <a:t>πρωτόνια εμφανίζονται σε χαμηλά πεδία </a:t>
            </a:r>
            <a:r>
              <a:rPr lang="el-GR" b="1" dirty="0" smtClean="0">
                <a:solidFill>
                  <a:srgbClr val="FF0000"/>
                </a:solidFill>
              </a:rPr>
              <a:t>(8,10 </a:t>
            </a:r>
            <a:r>
              <a:rPr lang="el-GR" b="1" dirty="0" err="1" smtClean="0">
                <a:solidFill>
                  <a:srgbClr val="FF0000"/>
                </a:solidFill>
              </a:rPr>
              <a:t>ppm</a:t>
            </a:r>
            <a:r>
              <a:rPr lang="el-GR" dirty="0" smtClean="0"/>
              <a:t>),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i="1" dirty="0" smtClean="0"/>
              <a:t>ως αποτέλεσμα του φαινομένου που καλείται ρεύμα αρωματικού δακτυλίου. </a:t>
            </a:r>
            <a:endParaRPr lang="el-GR" i="1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5380672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φάσμα ορατού οι </a:t>
            </a:r>
            <a:r>
              <a:rPr lang="el-GR" dirty="0" err="1" smtClean="0"/>
              <a:t>πορφυρίνες</a:t>
            </a:r>
            <a:r>
              <a:rPr lang="el-GR" dirty="0" smtClean="0"/>
              <a:t> εμφανίζουν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400nm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μια έντονη ταινία απορρόφησης η οποία καλείται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Soret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Band</a:t>
            </a:r>
            <a:r>
              <a:rPr lang="el-GR" dirty="0" smtClean="0"/>
              <a:t> ως αποτέλεσμα του </a:t>
            </a:r>
            <a:r>
              <a:rPr lang="el-GR" dirty="0" err="1" smtClean="0"/>
              <a:t>απεντοπισμού</a:t>
            </a:r>
            <a:r>
              <a:rPr lang="el-GR" dirty="0" smtClean="0"/>
              <a:t> εξαιτίας του ρεύματος του δακτυλίου των </a:t>
            </a:r>
            <a:r>
              <a:rPr lang="el-GR" dirty="0" err="1" smtClean="0"/>
              <a:t>πορφυρινών</a:t>
            </a: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450-800nm</a:t>
            </a:r>
            <a:r>
              <a:rPr lang="el-GR" dirty="0" smtClean="0"/>
              <a:t> εμφανίζονται </a:t>
            </a:r>
            <a:r>
              <a:rPr lang="el-GR" b="1" dirty="0" smtClean="0">
                <a:solidFill>
                  <a:srgbClr val="FF0000"/>
                </a:solidFill>
              </a:rPr>
              <a:t>τέσσερις ασθενείς </a:t>
            </a:r>
            <a:r>
              <a:rPr lang="el-GR" b="1" dirty="0" err="1" smtClean="0">
                <a:solidFill>
                  <a:srgbClr val="FF0000"/>
                </a:solidFill>
              </a:rPr>
              <a:t>ταινίες</a:t>
            </a:r>
            <a:r>
              <a:rPr lang="el-GR" dirty="0" err="1" smtClean="0"/>
              <a:t>οι</a:t>
            </a:r>
            <a:r>
              <a:rPr lang="el-GR" dirty="0" smtClean="0"/>
              <a:t> οποίες είναι υπεύθυνες για το πλούσιο χρώμα των </a:t>
            </a:r>
            <a:r>
              <a:rPr lang="el-GR" dirty="0" err="1" smtClean="0"/>
              <a:t>πορφυρινών</a:t>
            </a:r>
            <a:r>
              <a:rPr lang="el-GR" dirty="0" smtClean="0"/>
              <a:t> και είναι γνωστές ως </a:t>
            </a:r>
            <a:r>
              <a:rPr lang="el-GR" b="1" dirty="0" smtClean="0">
                <a:solidFill>
                  <a:srgbClr val="FF0000"/>
                </a:solidFill>
              </a:rPr>
              <a:t>Q </a:t>
            </a:r>
            <a:r>
              <a:rPr lang="el-GR" b="1" dirty="0" err="1" smtClean="0">
                <a:solidFill>
                  <a:srgbClr val="FF0000"/>
                </a:solidFill>
              </a:rPr>
              <a:t>Bands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4352601" cy="319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pubs.rsc.org/services/images/RSCpubs.ePlatform.Service.FreeContent.ImageService.svc/ImageService/Articleimage/2010/CC/c0cc01972k/c0cc01972k-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4176464" cy="3040056"/>
          </a:xfrm>
          <a:prstGeom prst="rect">
            <a:avLst/>
          </a:prstGeom>
          <a:noFill/>
        </p:spPr>
      </p:pic>
      <p:sp>
        <p:nvSpPr>
          <p:cNvPr id="7" name="6 - Έλλειψη"/>
          <p:cNvSpPr/>
          <p:nvPr/>
        </p:nvSpPr>
        <p:spPr>
          <a:xfrm>
            <a:off x="4067944" y="3861048"/>
            <a:ext cx="36004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563888" y="2348880"/>
            <a:ext cx="36004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4067944" y="4581128"/>
            <a:ext cx="36004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827584" y="2276872"/>
            <a:ext cx="1224136" cy="30243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3923928" y="620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6948264" y="2060848"/>
            <a:ext cx="128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solidFill>
                  <a:srgbClr val="FF0000"/>
                </a:solidFill>
              </a:rPr>
              <a:t>Soret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Band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812360" y="3717032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Q </a:t>
            </a:r>
            <a:r>
              <a:rPr lang="el-GR" b="1" dirty="0" err="1" smtClean="0">
                <a:solidFill>
                  <a:srgbClr val="FF0000"/>
                </a:solidFill>
              </a:rPr>
              <a:t>Bands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Εφαρμογές </a:t>
            </a:r>
            <a:r>
              <a:rPr lang="el-GR" sz="2800" b="1" dirty="0" err="1" smtClean="0"/>
              <a:t>Πορφυρινών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323528" y="764704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Εκτός από της </a:t>
            </a:r>
            <a:r>
              <a:rPr lang="el-GR" b="1" dirty="0" smtClean="0">
                <a:solidFill>
                  <a:srgbClr val="FF0000"/>
                </a:solidFill>
              </a:rPr>
              <a:t>ζωτικής σημασίας </a:t>
            </a:r>
            <a:r>
              <a:rPr lang="el-GR" dirty="0" smtClean="0"/>
              <a:t>ρόλους των </a:t>
            </a:r>
            <a:r>
              <a:rPr lang="el-GR" dirty="0" err="1" smtClean="0"/>
              <a:t>συμπλόκων</a:t>
            </a:r>
            <a:r>
              <a:rPr lang="el-GR" dirty="0" smtClean="0"/>
              <a:t> αυτών στα βιολογικά συστήματα, πολλές </a:t>
            </a:r>
            <a:r>
              <a:rPr lang="el-GR" dirty="0" err="1" smtClean="0"/>
              <a:t>πορφυρίνες</a:t>
            </a:r>
            <a:r>
              <a:rPr lang="el-GR" dirty="0" smtClean="0"/>
              <a:t> βρίσκουν </a:t>
            </a:r>
            <a:r>
              <a:rPr lang="el-GR" b="1" dirty="0" smtClean="0">
                <a:solidFill>
                  <a:srgbClr val="FF0000"/>
                </a:solidFill>
              </a:rPr>
              <a:t>εφαρμογές εκτός φυσικών συστημάτων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79512" y="1484784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/>
              <a:t>μοριακούς αισθητήρες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μοριακή αναγνώριση 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err="1" smtClean="0"/>
              <a:t>φωτοδυναμική</a:t>
            </a:r>
            <a:r>
              <a:rPr lang="el-GR" b="1" dirty="0" smtClean="0"/>
              <a:t> θεραπεία (</a:t>
            </a:r>
            <a:r>
              <a:rPr lang="el-GR" b="1" dirty="0" err="1" smtClean="0"/>
              <a:t>Photo</a:t>
            </a:r>
            <a:r>
              <a:rPr lang="el-GR" b="1" dirty="0" smtClean="0"/>
              <a:t> </a:t>
            </a:r>
            <a:r>
              <a:rPr lang="el-GR" b="1" dirty="0" err="1" smtClean="0"/>
              <a:t>Dynamic</a:t>
            </a:r>
            <a:r>
              <a:rPr lang="el-GR" b="1" dirty="0" smtClean="0"/>
              <a:t> </a:t>
            </a:r>
            <a:r>
              <a:rPr lang="el-GR" b="1" dirty="0" err="1" smtClean="0"/>
              <a:t>Therapy</a:t>
            </a:r>
            <a:r>
              <a:rPr lang="el-GR" b="1" dirty="0" smtClean="0"/>
              <a:t>, PDT)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καταστροφή ιών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 αποθήκευση πληροφοριών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μη γραμμική οπτική</a:t>
            </a:r>
            <a:endParaRPr lang="el-GR" b="1" dirty="0"/>
          </a:p>
        </p:txBody>
      </p:sp>
      <p:pic>
        <p:nvPicPr>
          <p:cNvPr id="43010" name="Picture 2" descr="http://www.chemist.gr/wp-content/uploads/2011/07/molecular-diagnostic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045168" cy="2279527"/>
          </a:xfrm>
          <a:prstGeom prst="rect">
            <a:avLst/>
          </a:prstGeom>
          <a:noFill/>
        </p:spPr>
      </p:pic>
      <p:pic>
        <p:nvPicPr>
          <p:cNvPr id="43012" name="Picture 4" descr="http://www.elearning.aua.gr/elearning/aua/molrec/kefalaio5/Ch05_molrec/eik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4320480" cy="1508240"/>
          </a:xfrm>
          <a:prstGeom prst="rect">
            <a:avLst/>
          </a:prstGeom>
          <a:noFill/>
        </p:spPr>
      </p:pic>
      <p:sp>
        <p:nvSpPr>
          <p:cNvPr id="43014" name="AutoShape 6" descr="Αποτέλεσμα εικόνας για φωτοδυναμική θεραπεί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6" name="Picture 8" descr="http://2.bp.blogspot.com/-lF2ZY_mJfpc/TaLIV40dywI/AAAAAAAAAY8/4srLx2wQgyY/s1600/pic-photodynamic-therap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2639591" cy="158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67544" y="62068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πορφυρίνες</a:t>
            </a:r>
            <a:r>
              <a:rPr lang="el-GR" dirty="0" smtClean="0"/>
              <a:t> και οι </a:t>
            </a:r>
            <a:r>
              <a:rPr lang="el-GR" dirty="0" err="1" smtClean="0"/>
              <a:t>μεταλλοπορφυρίνες</a:t>
            </a:r>
            <a:r>
              <a:rPr lang="el-GR" dirty="0" smtClean="0"/>
              <a:t> είναι ιδανικές για την μελέτη συστημάτων συγκομιδής </a:t>
            </a:r>
            <a:r>
              <a:rPr lang="el-GR" b="1" dirty="0" smtClean="0">
                <a:solidFill>
                  <a:srgbClr val="FF0000"/>
                </a:solidFill>
              </a:rPr>
              <a:t>φωτός (</a:t>
            </a:r>
            <a:r>
              <a:rPr lang="el-GR" b="1" dirty="0" err="1" smtClean="0">
                <a:solidFill>
                  <a:srgbClr val="FF0000"/>
                </a:solidFill>
              </a:rPr>
              <a:t>light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harvesting</a:t>
            </a:r>
            <a:r>
              <a:rPr lang="el-GR" b="1" dirty="0" smtClean="0">
                <a:solidFill>
                  <a:srgbClr val="FF0000"/>
                </a:solidFill>
              </a:rPr>
              <a:t>), </a:t>
            </a:r>
            <a:r>
              <a:rPr lang="el-GR" dirty="0" smtClean="0"/>
              <a:t>μεταφορά ηλεκτρονίων και κατάλυση </a:t>
            </a:r>
            <a:r>
              <a:rPr lang="el-GR" dirty="0" err="1" smtClean="0"/>
              <a:t>οξειδοαναγωγικών</a:t>
            </a:r>
            <a:r>
              <a:rPr lang="el-GR" dirty="0" smtClean="0"/>
              <a:t> αντιδράσεων.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 Συστήματα βασισμένα σε </a:t>
            </a:r>
            <a:r>
              <a:rPr lang="el-GR" dirty="0" err="1" smtClean="0"/>
              <a:t>πορφυρίνες</a:t>
            </a:r>
            <a:r>
              <a:rPr lang="el-GR" dirty="0" smtClean="0"/>
              <a:t> και μοριακά καλώδια έχουν τύχει μεγάλου ενδιαφέροντος. Είναι πολύ σημαντικό να μπορέσουμε να αναγνωρίσουμε πως τα μόρια επικοινωνούν μέσα σε αυτά τα σύνολα μεταξύ τους. Μέχρι τώρα </a:t>
            </a:r>
            <a:r>
              <a:rPr lang="el-GR" b="1" dirty="0" smtClean="0">
                <a:solidFill>
                  <a:srgbClr val="FF0000"/>
                </a:solidFill>
              </a:rPr>
              <a:t>παράγοντες όπως απόσταση, διευθέτηση και γεωμετρία αναγνωρίζονται ως οι καταλυτικοί όροι για τον έλεγχο αυτής της ενδότερης επικοινωνίας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2554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l-GR" sz="2800" b="1" dirty="0" err="1" smtClean="0">
                <a:solidFill>
                  <a:srgbClr val="FF0000"/>
                </a:solidFill>
              </a:rPr>
              <a:t>ight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harvesting</a:t>
            </a:r>
            <a:endParaRPr lang="el-GR" sz="2800" dirty="0"/>
          </a:p>
        </p:txBody>
      </p:sp>
      <p:pic>
        <p:nvPicPr>
          <p:cNvPr id="40962" name="Picture 2" descr="http://news.wustl.edu/news/PublishingImages/antenna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369668" cy="295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33265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i="1" dirty="0" smtClean="0"/>
              <a:t>Τις τελευταίες δεκαετίες η ανάγκη για ηλεκτρική ενέργεια έχει αυξηθεί δραματικά . </a:t>
            </a:r>
            <a:endParaRPr lang="el-GR" b="1" i="1" dirty="0"/>
          </a:p>
        </p:txBody>
      </p:sp>
      <p:pic>
        <p:nvPicPr>
          <p:cNvPr id="14340" name="Picture 4" descr="http://getbusy.gr/Content/ContentFiles/SectionImages/anthrakikoapotipo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644008" cy="2889539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611560" y="5157192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Το φως του ήλιου είναι το πιο άφθονο και </a:t>
            </a:r>
          </a:p>
          <a:p>
            <a:pPr algn="ctr"/>
            <a:r>
              <a:rPr lang="el-GR" dirty="0" smtClean="0"/>
              <a:t>από τις καθαρότερες πηγές ενέργειας…</a:t>
            </a:r>
            <a:endParaRPr lang="el-GR" dirty="0"/>
          </a:p>
        </p:txBody>
      </p:sp>
      <p:pic>
        <p:nvPicPr>
          <p:cNvPr id="14342" name="Picture 6" descr="http://www.eduportal.gr/wp-content/uploads/2006/05/sun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1574373" cy="1168185"/>
          </a:xfrm>
          <a:prstGeom prst="rect">
            <a:avLst/>
          </a:prstGeom>
          <a:noFill/>
        </p:spPr>
      </p:pic>
      <p:pic>
        <p:nvPicPr>
          <p:cNvPr id="10" name="Picture 2" descr="http://micro-kosmos.uoa.gr/gr/magazine/ergasies_foititon/ettap/pollution/images/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2310433" cy="1790303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364088" y="112474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Ανάγκη αντικατάστασης ορυκτών  καυσίμων με εναλλακτικές μορφές ενέργειας οδήγησε στην ανάπτυξη της </a:t>
            </a:r>
            <a:r>
              <a:rPr lang="el-GR" dirty="0" err="1" smtClean="0"/>
              <a:t>φωτοβολταϊκής</a:t>
            </a:r>
            <a:r>
              <a:rPr lang="el-GR" dirty="0" smtClean="0"/>
              <a:t> τεχνολογίας.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4788024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Κυψέλες Οργανικών </a:t>
            </a:r>
            <a:r>
              <a:rPr lang="el-GR" b="1" dirty="0" err="1" smtClean="0"/>
              <a:t>Φωτοβολταικών</a:t>
            </a:r>
            <a:r>
              <a:rPr lang="el-GR" b="1" dirty="0" smtClean="0"/>
              <a:t> (</a:t>
            </a:r>
            <a:r>
              <a:rPr lang="en-US" b="1" dirty="0" smtClean="0"/>
              <a:t>Organic Photovoltaic Cells). 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95536" y="76470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Τα οργανικά υλικά σε σύγκριση με τα ανόργανα μπορούν να αποτελέσουν την βάση των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συσκευών καθώς είναι φθηνότερα και πιο ευέλικτα.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458112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/>
              <a:t>οργανικά υλικά </a:t>
            </a:r>
            <a:r>
              <a:rPr lang="el-GR" dirty="0" smtClean="0"/>
              <a:t>έχουν ένα μεγάλο αριθμό ιδιοτήτων που μπορούν να αλλάξουν για να τροποποιήσουν τις ιδιότητες της συσκευής όπως το </a:t>
            </a:r>
            <a:r>
              <a:rPr lang="el-GR" b="1" dirty="0" smtClean="0"/>
              <a:t>οπτικό </a:t>
            </a:r>
            <a:r>
              <a:rPr lang="el-GR" b="1" dirty="0" err="1" smtClean="0"/>
              <a:t>band</a:t>
            </a:r>
            <a:r>
              <a:rPr lang="el-GR" b="1" dirty="0" smtClean="0"/>
              <a:t> </a:t>
            </a:r>
            <a:r>
              <a:rPr lang="el-GR" b="1" dirty="0" err="1" smtClean="0"/>
              <a:t>gap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7" name="Picture 2" descr="http://stiintasitehnica.com/media/image/201110/full/opc_2210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150121" cy="176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33265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Δύο μεγάλες κατηγορίες οργανικών ηλιακών κυψελίδων </a:t>
            </a:r>
            <a:endParaRPr lang="el-GR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827584" y="14127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ανάλογα με τα είδη των υλικών τα οποία μετατρέπουν το ηλιακό φως σε ηλεκτρική ενέργεια. </a:t>
            </a:r>
            <a:endParaRPr lang="el-GR" dirty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4139952" y="69269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95536" y="2204864"/>
            <a:ext cx="320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bulk </a:t>
            </a:r>
            <a:r>
              <a:rPr lang="en-US" sz="2800" b="1" dirty="0" err="1" smtClean="0">
                <a:solidFill>
                  <a:srgbClr val="FF0000"/>
                </a:solidFill>
              </a:rPr>
              <a:t>heterojunction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αγώγιμο πολυμερές </a:t>
            </a:r>
            <a:r>
              <a:rPr lang="en-US" dirty="0" smtClean="0"/>
              <a:t>+ K</a:t>
            </a:r>
            <a:r>
              <a:rPr lang="el-GR" dirty="0" err="1" smtClean="0"/>
              <a:t>αλό</a:t>
            </a:r>
            <a:r>
              <a:rPr lang="el-GR" dirty="0" smtClean="0"/>
              <a:t> αποδέκτη ηλεκτρονίων </a:t>
            </a:r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1331640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323528" y="5373216"/>
            <a:ext cx="288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μέτριες τιμές στην απόδοσή </a:t>
            </a:r>
            <a:endParaRPr lang="el-GR" dirty="0"/>
          </a:p>
        </p:txBody>
      </p:sp>
      <p:pic>
        <p:nvPicPr>
          <p:cNvPr id="48130" name="Picture 2" descr="https://encrypted-tbn1.gstatic.com/images?q=tbn:ANd9GcQZZ6ZQ06GcHx9U6d3GAD1OsZF8zhcr_n_6MXaIIRdC0Y1Ruxged27_wT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1314450" cy="857251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1187624" y="5949280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9.2%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572000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l-GR" sz="2400" b="1" dirty="0" smtClean="0">
                <a:solidFill>
                  <a:srgbClr val="FF0000"/>
                </a:solidFill>
              </a:rPr>
              <a:t>λιακές κυψελίδες ευαισθητοποιημένης χρωστικής (</a:t>
            </a:r>
            <a:r>
              <a:rPr lang="en-US" sz="2400" b="1" dirty="0" smtClean="0">
                <a:solidFill>
                  <a:srgbClr val="FF0000"/>
                </a:solidFill>
              </a:rPr>
              <a:t>Dye Sensitized Solar Cells, DSSC )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5220072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4572000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φωτοηλεκτρικό κελί το οποίο επιτυγχάνει το διαχωρισμό του φορτίου με την διασύνδεση ανάμεσα σε ένα ηλεκτρολύτη και μια φωτοευαίσθητη πηγή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6084168" y="609329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l-GR" sz="2800" b="1" dirty="0" smtClean="0">
                <a:solidFill>
                  <a:srgbClr val="FF0000"/>
                </a:solidFill>
              </a:rPr>
              <a:t>%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087670" cy="10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23528" y="260648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Ηλιακές Κυψελίδες Ευαισθητοποιημένης Χρωστικής </a:t>
            </a:r>
            <a:endParaRPr lang="en-US" sz="2400" b="1" dirty="0" smtClean="0"/>
          </a:p>
          <a:p>
            <a:pPr algn="ctr"/>
            <a:r>
              <a:rPr lang="el-GR" sz="2400" b="1" dirty="0" smtClean="0"/>
              <a:t>(</a:t>
            </a:r>
            <a:r>
              <a:rPr lang="en-US" sz="2400" b="1" dirty="0" smtClean="0"/>
              <a:t>Dye sensitized Solar Cells, DSSC). </a:t>
            </a:r>
            <a:endParaRPr lang="el-GR" sz="2400" b="1" dirty="0"/>
          </a:p>
        </p:txBody>
      </p:sp>
      <p:pic>
        <p:nvPicPr>
          <p:cNvPr id="35842" name="Picture 2" descr="http://www.scielo.br/img/revistas/jbchs/v14n6/18630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056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unblog.org/wp-content/uploads/2012/06/48-%CF%80%CF%81%CE%B1%CF%83%CE%B9%CE%BD%CE%B7-%CE%B5%CE%BD%CE%B5%CF%81%CE%B3%CE%B5%CE%B9%CE%B1-Fot-330%CF%87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627784" cy="191911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563888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Β</a:t>
            </a:r>
            <a:r>
              <a:rPr lang="el-GR" dirty="0" smtClean="0"/>
              <a:t>ιώσιμη και πολλά υποσχόμενη τεχνολογία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707904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αποδοτικότητα με χαμηλότερο κόστος από την κλασική που βασίζονται στο πυρίτιο</a:t>
            </a:r>
          </a:p>
          <a:p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5436096" y="2276872"/>
            <a:ext cx="340616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940152" y="539969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DSSC concept started in </a:t>
            </a:r>
            <a:r>
              <a:rPr lang="en-US" sz="1600" b="1" dirty="0" smtClean="0">
                <a:solidFill>
                  <a:srgbClr val="00B050"/>
                </a:solidFill>
              </a:rPr>
              <a:t>1972</a:t>
            </a:r>
            <a:endParaRPr lang="el-GR" sz="1600" dirty="0"/>
          </a:p>
        </p:txBody>
      </p:sp>
      <p:sp>
        <p:nvSpPr>
          <p:cNvPr id="11" name="10 - Επεξήγηση με σύννεφο"/>
          <p:cNvSpPr/>
          <p:nvPr/>
        </p:nvSpPr>
        <p:spPr>
          <a:xfrm>
            <a:off x="5436096" y="0"/>
            <a:ext cx="3707904" cy="15567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251520" y="3717032"/>
            <a:ext cx="234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…20 χρόνια αργότερα,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3528" y="4077072"/>
            <a:ext cx="212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O’Regan</a:t>
            </a:r>
            <a:r>
              <a:rPr lang="en-US" b="1" dirty="0"/>
              <a:t> </a:t>
            </a:r>
            <a:r>
              <a:rPr lang="el-GR" b="1" dirty="0" smtClean="0"/>
              <a:t> και</a:t>
            </a:r>
            <a:r>
              <a:rPr lang="en-US" b="1" dirty="0" smtClean="0"/>
              <a:t> </a:t>
            </a:r>
            <a:r>
              <a:rPr lang="en-US" b="1" dirty="0" err="1"/>
              <a:t>Grätzel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275856" y="407707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DSSC </a:t>
            </a:r>
            <a:r>
              <a:rPr lang="el-GR" b="1" dirty="0" smtClean="0"/>
              <a:t>με 7,1% απόδοση</a:t>
            </a:r>
            <a:endParaRPr lang="el-GR" b="1" dirty="0"/>
          </a:p>
        </p:txBody>
      </p:sp>
      <p:sp>
        <p:nvSpPr>
          <p:cNvPr id="15" name="14 - Δεξιό βέλος"/>
          <p:cNvSpPr/>
          <p:nvPr/>
        </p:nvSpPr>
        <p:spPr>
          <a:xfrm>
            <a:off x="2483768" y="4149080"/>
            <a:ext cx="618368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79512" y="44371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Από τότε γίνονται </a:t>
            </a:r>
            <a:r>
              <a:rPr lang="el-GR" b="1" i="1" dirty="0" smtClean="0"/>
              <a:t>προσπάθειες βελτίωσης της απόδοσης </a:t>
            </a:r>
            <a:r>
              <a:rPr lang="el-GR" i="1" dirty="0" smtClean="0"/>
              <a:t>μετατροπής ισχύος (PCE), χρησιμοποιώντας </a:t>
            </a:r>
          </a:p>
          <a:p>
            <a:pPr algn="ctr"/>
            <a:r>
              <a:rPr lang="el-GR" i="1" dirty="0" smtClean="0"/>
              <a:t>πληθώρα χρωμοφόρων.</a:t>
            </a:r>
            <a:endParaRPr lang="el-GR" i="1" dirty="0"/>
          </a:p>
        </p:txBody>
      </p:sp>
      <p:pic>
        <p:nvPicPr>
          <p:cNvPr id="19460" name="Picture 4" descr="http://www.renewableenergyworld.com/assets/images/story/2011/1/10/1-0-oxford-develops-dssc-for-bip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838699"/>
            <a:ext cx="1905000" cy="2019301"/>
          </a:xfrm>
          <a:prstGeom prst="rect">
            <a:avLst/>
          </a:prstGeom>
          <a:noFill/>
        </p:spPr>
      </p:pic>
      <p:sp>
        <p:nvSpPr>
          <p:cNvPr id="19" name="18 - Ορθογώνιο"/>
          <p:cNvSpPr/>
          <p:nvPr/>
        </p:nvSpPr>
        <p:spPr>
          <a:xfrm>
            <a:off x="539552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Ευαισθητοποιημένα φβ κύτταρα με χρωστική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5805264"/>
            <a:ext cx="5975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 Η </a:t>
            </a:r>
            <a:r>
              <a:rPr lang="el-GR" b="1" dirty="0" smtClean="0"/>
              <a:t>υψηλότερη απόδοση </a:t>
            </a:r>
            <a:r>
              <a:rPr lang="el-GR" dirty="0" smtClean="0"/>
              <a:t>που έχει επιτευχθεί μέχρι </a:t>
            </a:r>
            <a:r>
              <a:rPr lang="el-GR" b="1" dirty="0" smtClean="0"/>
              <a:t>σήμερα</a:t>
            </a:r>
            <a:r>
              <a:rPr lang="el-GR" dirty="0" smtClean="0"/>
              <a:t> είναι </a:t>
            </a:r>
            <a:r>
              <a:rPr lang="el-GR" b="1" dirty="0" smtClean="0"/>
              <a:t>1</a:t>
            </a:r>
            <a:r>
              <a:rPr lang="en-US" b="1" dirty="0" smtClean="0"/>
              <a:t>3</a:t>
            </a:r>
            <a:r>
              <a:rPr lang="el-GR" b="1" dirty="0" smtClean="0"/>
              <a:t>%</a:t>
            </a:r>
            <a:endParaRPr lang="el-GR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179512" y="0"/>
            <a:ext cx="50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Dye-sensitized solar cells DSSC) 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99592" y="26064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 smtClean="0"/>
              <a:t>Πορφυρινικά</a:t>
            </a:r>
            <a:r>
              <a:rPr lang="el-GR" sz="2400" b="1" dirty="0" smtClean="0"/>
              <a:t> παράγωγα ως παράγοντες ευαισθητοποίησης </a:t>
            </a:r>
            <a:endParaRPr lang="el-GR" sz="24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πορφυρινικά</a:t>
            </a:r>
            <a:r>
              <a:rPr lang="el-GR" dirty="0" smtClean="0"/>
              <a:t> μόρια εμφανίζουν συνήθως </a:t>
            </a:r>
            <a:r>
              <a:rPr lang="el-GR" b="1" dirty="0" smtClean="0">
                <a:solidFill>
                  <a:srgbClr val="FF0000"/>
                </a:solidFill>
              </a:rPr>
              <a:t>ισχυρές ζώνες απορρόφησης ορατού φωτός </a:t>
            </a:r>
            <a:r>
              <a:rPr lang="el-GR" dirty="0" smtClean="0"/>
              <a:t>εξαιτίας των </a:t>
            </a:r>
            <a:r>
              <a:rPr lang="el-GR" b="1" dirty="0" smtClean="0">
                <a:solidFill>
                  <a:srgbClr val="FF0000"/>
                </a:solidFill>
              </a:rPr>
              <a:t>π-π* μεταπτώσεων </a:t>
            </a:r>
            <a:r>
              <a:rPr lang="el-GR" dirty="0" smtClean="0"/>
              <a:t>των ηλεκτρονίων του </a:t>
            </a:r>
            <a:r>
              <a:rPr lang="el-GR" dirty="0" err="1" smtClean="0"/>
              <a:t>μακροκυκλικού</a:t>
            </a:r>
            <a:r>
              <a:rPr lang="el-GR" dirty="0" smtClean="0"/>
              <a:t> δακτυλίου. Οπτικές μεταβάσεις αλληλεπιδρούν….. </a:t>
            </a:r>
            <a:endParaRPr lang="el-GR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1691680" y="35307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55576" y="5085184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S2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5589240"/>
            <a:ext cx="120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Soret</a:t>
            </a:r>
            <a:r>
              <a:rPr lang="en-US" dirty="0" smtClean="0"/>
              <a:t> band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835696" y="5085184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S1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907704" y="558924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 band </a:t>
            </a:r>
            <a:endParaRPr lang="el-GR" dirty="0"/>
          </a:p>
        </p:txBody>
      </p:sp>
      <p:sp>
        <p:nvSpPr>
          <p:cNvPr id="13" name="12 - Δεξιό βέλος"/>
          <p:cNvSpPr/>
          <p:nvPr/>
        </p:nvSpPr>
        <p:spPr>
          <a:xfrm>
            <a:off x="2915816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4283968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θέση αυτών των ζωνών απορρόφησης μπορεί να συντονιστεί με </a:t>
            </a:r>
            <a:r>
              <a:rPr lang="el-GR" b="1" dirty="0" smtClean="0">
                <a:solidFill>
                  <a:srgbClr val="FF0000"/>
                </a:solidFill>
              </a:rPr>
              <a:t>δομικές τροποποιήσεις</a:t>
            </a:r>
            <a:r>
              <a:rPr lang="el-GR" dirty="0" smtClean="0"/>
              <a:t> στο μόριο της </a:t>
            </a:r>
            <a:r>
              <a:rPr lang="el-GR" dirty="0" err="1" smtClean="0"/>
              <a:t>πορφυρίνης</a:t>
            </a:r>
            <a:r>
              <a:rPr lang="el-GR" dirty="0" smtClean="0"/>
              <a:t>, και έτσι παρέχεται μια εξαιρετικά ελπιδοφόρα </a:t>
            </a:r>
            <a:r>
              <a:rPr lang="el-GR" b="1" dirty="0" smtClean="0">
                <a:solidFill>
                  <a:srgbClr val="FF0000"/>
                </a:solidFill>
              </a:rPr>
              <a:t>μέθοδος μεγιστοποίησης της απορρόφησης της προσπίπτουσας ροής φωτονίων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50178" name="Picture 2" descr="https://paleeocon.files.wordpress.com/2011/01/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1"/>
            <a:ext cx="1210732" cy="1224136"/>
          </a:xfrm>
          <a:prstGeom prst="rect">
            <a:avLst/>
          </a:prstGeom>
          <a:noFill/>
        </p:spPr>
      </p:pic>
      <p:pic>
        <p:nvPicPr>
          <p:cNvPr id="50180" name="Picture 4" descr="http://www.ch.ic.ac.uk/motm/porphyrins/images/porph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1474465" cy="1352550"/>
          </a:xfrm>
          <a:prstGeom prst="rect">
            <a:avLst/>
          </a:prstGeom>
          <a:noFill/>
        </p:spPr>
      </p:pic>
      <p:sp>
        <p:nvSpPr>
          <p:cNvPr id="20" name="19 - Ορθογώνιο"/>
          <p:cNvSpPr/>
          <p:nvPr/>
        </p:nvSpPr>
        <p:spPr>
          <a:xfrm>
            <a:off x="4932040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μπορούν να εμφανίσουν διπλό φθορισμό. </a:t>
            </a:r>
            <a:endParaRPr lang="el-GR" dirty="0"/>
          </a:p>
        </p:txBody>
      </p:sp>
      <p:sp>
        <p:nvSpPr>
          <p:cNvPr id="21" name="20 - Καμπύλο δεξιό βέλος"/>
          <p:cNvSpPr/>
          <p:nvPr/>
        </p:nvSpPr>
        <p:spPr>
          <a:xfrm>
            <a:off x="5436096" y="2636912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620688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Μελέτες απορρόφησης έδειξαν πως οι </a:t>
            </a:r>
            <a:r>
              <a:rPr lang="el-GR" dirty="0" err="1" smtClean="0"/>
              <a:t>πορφυρίνες</a:t>
            </a:r>
            <a:r>
              <a:rPr lang="el-GR" dirty="0" smtClean="0"/>
              <a:t> μπορούν να εισαχθούν αποτελεσματικά στο TiO</a:t>
            </a:r>
            <a:r>
              <a:rPr lang="el-GR" sz="1200" dirty="0" smtClean="0"/>
              <a:t>2</a:t>
            </a:r>
            <a:r>
              <a:rPr lang="el-GR" dirty="0" smtClean="0"/>
              <a:t> με μικρές διαφορές να παρατηρούνται μεταξύ της χρωστικής αναφοράς (</a:t>
            </a:r>
            <a:r>
              <a:rPr lang="el-GR" dirty="0" err="1" smtClean="0"/>
              <a:t>Ruthenium</a:t>
            </a:r>
            <a:r>
              <a:rPr lang="el-GR" dirty="0" smtClean="0"/>
              <a:t>) και της </a:t>
            </a:r>
            <a:r>
              <a:rPr lang="el-GR" dirty="0" err="1" smtClean="0"/>
              <a:t>πορφυρίνης</a:t>
            </a:r>
            <a:r>
              <a:rPr lang="el-GR" dirty="0" smtClean="0"/>
              <a:t> του Ψευδαργύρου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79512" y="3501008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συσσωματώματα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err="1" smtClean="0">
                <a:solidFill>
                  <a:srgbClr val="FF0000"/>
                </a:solidFill>
              </a:rPr>
              <a:t>aggregation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r>
              <a:rPr lang="el-GR" dirty="0" smtClean="0"/>
              <a:t>που δημιουργούνται στην επιφάνεια, αποτελούν ένα σημαντικό εμπόδιο για την επίτευξη υψηλών αποδόσεων σε αυτά τα συστήματα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289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MEIONEKTHMATA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6 - Καμπύλο δεξιό βέλος"/>
          <p:cNvSpPr/>
          <p:nvPr/>
        </p:nvSpPr>
        <p:spPr>
          <a:xfrm>
            <a:off x="251520" y="332656"/>
            <a:ext cx="360040" cy="288032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</a:t>
            </a:r>
            <a:r>
              <a:rPr lang="el-GR" dirty="0" smtClean="0"/>
              <a:t>συν-προσρόφηση μικρών οργανικών μορίων στην επιφάνεια για να αυξηθούν οι </a:t>
            </a:r>
            <a:r>
              <a:rPr lang="el-GR" dirty="0" err="1" smtClean="0"/>
              <a:t>διαμοριακές</a:t>
            </a:r>
            <a:r>
              <a:rPr lang="el-GR" dirty="0" smtClean="0"/>
              <a:t> αποστάσεις των χρωστικών επί της επιφάνειας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572000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l-GR" dirty="0" smtClean="0"/>
              <a:t>τροποποίηση του ίδιου του χρωμοφόρου προσαρτώντας ογκώδεις </a:t>
            </a:r>
            <a:r>
              <a:rPr lang="el-GR" dirty="0" err="1" smtClean="0"/>
              <a:t>υποκαταστάτες</a:t>
            </a:r>
            <a:r>
              <a:rPr lang="el-GR" dirty="0" smtClean="0"/>
              <a:t> στην περιφέρεια του </a:t>
            </a:r>
            <a:r>
              <a:rPr lang="el-GR" dirty="0" err="1" smtClean="0"/>
              <a:t>πορφυρινικού</a:t>
            </a:r>
            <a:r>
              <a:rPr lang="el-GR" dirty="0" smtClean="0"/>
              <a:t> δακτυλίου </a:t>
            </a:r>
            <a:endParaRPr lang="el-GR" dirty="0"/>
          </a:p>
        </p:txBody>
      </p:sp>
      <p:pic>
        <p:nvPicPr>
          <p:cNvPr id="53250" name="Picture 2" descr="http://chemistry.lsu.edu/People/Faculty/Kevin%20Smith/item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3366174" cy="1855519"/>
          </a:xfrm>
          <a:prstGeom prst="rect">
            <a:avLst/>
          </a:prstGeom>
          <a:noFill/>
        </p:spPr>
      </p:pic>
      <p:pic>
        <p:nvPicPr>
          <p:cNvPr id="53252" name="Picture 4" descr="http://pubs.rsc.org/services/images/RSCpubs.ePlatform.Service.FreeContent.ImageService.svc/ImageService/Articleimage/2012/CC/c2cc31856c/c2cc31856c-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295650" cy="1809751"/>
          </a:xfrm>
          <a:prstGeom prst="rect">
            <a:avLst/>
          </a:prstGeom>
          <a:noFill/>
        </p:spPr>
      </p:pic>
      <p:pic>
        <p:nvPicPr>
          <p:cNvPr id="32770" name="Picture 2" descr="http://www.oebenh.gr/images/THAUMASTI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49080"/>
            <a:ext cx="864095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. Red bloo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814696" cy="27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rafika:Leaf 1 web.jpg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3744416" cy="27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1331640" y="4892639"/>
          <a:ext cx="7044556" cy="1965361"/>
        </p:xfrm>
        <a:graphic>
          <a:graphicData uri="http://schemas.openxmlformats.org/presentationml/2006/ole">
            <p:oleObj spid="_x0000_s1026" name="CS ChemDraw Drawing" r:id="rId6" imgW="6674715" imgH="2508030" progId="ChemDraw.Document.6.0">
              <p:embed/>
            </p:oleObj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3018372" y="0"/>
            <a:ext cx="3314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 err="1" smtClean="0"/>
              <a:t>Πορφυρίνες</a:t>
            </a:r>
            <a:endParaRPr lang="el-GR" sz="4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580232" y="980728"/>
            <a:ext cx="5868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ΤΖΙΩΤΖΗ ΘΩΜΑΙΣ Α.Μ 811</a:t>
            </a:r>
          </a:p>
          <a:p>
            <a:pPr algn="ctr"/>
            <a:r>
              <a:rPr lang="el-GR" sz="1600" dirty="0" smtClean="0"/>
              <a:t>ΜΕΤΑΠΤΥΧΙΑΚΟ ΜΑΘΗΜΑ:ΕΙΣΑΓΩΓΗ ΣΤΙΣ ΜΑΚΡΟΚΥΚΛΙΚΕΣ ΕΝΩΣΕΙΣ</a:t>
            </a:r>
          </a:p>
          <a:p>
            <a:pPr algn="ctr"/>
            <a:r>
              <a:rPr lang="el-GR" sz="1600" dirty="0" smtClean="0"/>
              <a:t>ΥΠΕΥΘΥΝΟΣ ΚΑΘΗΓΗΤΗΣ: ΚΟΥΤΣΟΛΕΛΟΣ ΑΘΑΝΑΣΙΟΣ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83671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Η υποκατάσταση στην </a:t>
            </a:r>
            <a:r>
              <a:rPr lang="el-GR" b="1" dirty="0" smtClean="0">
                <a:solidFill>
                  <a:srgbClr val="FF0000"/>
                </a:solidFill>
              </a:rPr>
              <a:t>β-</a:t>
            </a:r>
            <a:r>
              <a:rPr lang="el-GR" b="1" dirty="0" err="1" smtClean="0">
                <a:solidFill>
                  <a:srgbClr val="FF0000"/>
                </a:solidFill>
              </a:rPr>
              <a:t>πυρολική</a:t>
            </a:r>
            <a:r>
              <a:rPr lang="el-GR" b="1" dirty="0" smtClean="0">
                <a:solidFill>
                  <a:srgbClr val="FF0000"/>
                </a:solidFill>
              </a:rPr>
              <a:t> θέση &gt;&gt;&gt;&gt;&gt;&gt; </a:t>
            </a:r>
            <a:r>
              <a:rPr lang="el-GR" b="1" dirty="0" err="1" smtClean="0">
                <a:solidFill>
                  <a:srgbClr val="FF0000"/>
                </a:solidFill>
              </a:rPr>
              <a:t>meso</a:t>
            </a:r>
            <a:r>
              <a:rPr lang="el-GR" b="1" dirty="0" smtClean="0">
                <a:solidFill>
                  <a:srgbClr val="FF0000"/>
                </a:solidFill>
              </a:rPr>
              <a:t> θέσεις</a:t>
            </a:r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r>
              <a:rPr lang="el-GR" dirty="0" smtClean="0"/>
              <a:t>εκτείνεται η π-σύζευξη του </a:t>
            </a:r>
            <a:r>
              <a:rPr lang="el-GR" dirty="0" err="1" smtClean="0"/>
              <a:t>μακροκυκλικού</a:t>
            </a:r>
            <a:r>
              <a:rPr lang="el-GR" dirty="0" smtClean="0"/>
              <a:t> δακτυλίου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l-GR" dirty="0" err="1" smtClean="0"/>
              <a:t>βαθοχρωματική</a:t>
            </a:r>
            <a:r>
              <a:rPr lang="el-GR" dirty="0" smtClean="0"/>
              <a:t> μετατόπιση στην απορρόφηση φάσματος λόγω της αυξημένης κατάτμησης στις ενέργειες των μοριακών τροχιακών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Η χημική φύση της</a:t>
            </a:r>
            <a:r>
              <a:rPr lang="en-US" sz="2800" b="1" dirty="0" smtClean="0"/>
              <a:t> </a:t>
            </a:r>
            <a:r>
              <a:rPr lang="el-GR" sz="2800" b="1" dirty="0" smtClean="0"/>
              <a:t>ομάδας και </a:t>
            </a:r>
            <a:r>
              <a:rPr lang="en-US" sz="2800" b="1" dirty="0" smtClean="0"/>
              <a:t> </a:t>
            </a:r>
            <a:r>
              <a:rPr lang="el-GR" sz="2800" b="1" dirty="0" smtClean="0"/>
              <a:t>η θέση υποκατάστασης </a:t>
            </a:r>
            <a:endParaRPr lang="el-GR" sz="2800" b="1" dirty="0"/>
          </a:p>
        </p:txBody>
      </p:sp>
      <p:sp>
        <p:nvSpPr>
          <p:cNvPr id="6" name="5 - Καμπύλο δεξιό βέλος"/>
          <p:cNvSpPr/>
          <p:nvPr/>
        </p:nvSpPr>
        <p:spPr>
          <a:xfrm>
            <a:off x="1259632" y="1052736"/>
            <a:ext cx="36004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1835696" y="2060848"/>
            <a:ext cx="2686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51520" y="38610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l-GR" b="1" dirty="0" err="1" smtClean="0">
                <a:solidFill>
                  <a:srgbClr val="FF0000"/>
                </a:solidFill>
              </a:rPr>
              <a:t>γκώδεις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υποκαταστάτες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πρόληψη της συσσωματώματος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 βελτιώσεις αποδόσεων. </a:t>
            </a:r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1547664" y="4221088"/>
            <a:ext cx="2686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150" y="3140968"/>
            <a:ext cx="38178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893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Προσθήκη ομάδας δότη ηλεκτρονίων ως </a:t>
            </a:r>
            <a:r>
              <a:rPr lang="el-GR" sz="2800" b="1" dirty="0" err="1" smtClean="0"/>
              <a:t>υποκαταστάτη</a:t>
            </a:r>
            <a:r>
              <a:rPr lang="el-GR" sz="2800" b="1" dirty="0" smtClean="0"/>
              <a:t>… </a:t>
            </a:r>
            <a:endParaRPr lang="el-GR" sz="28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915816" y="764704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βελτιώνει την απόδοση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www.alfavita.gr/sites/default/files/styles/imagearthron/public/128131025.jpg?itok=3qCUzB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3984526" cy="1764576"/>
          </a:xfrm>
          <a:prstGeom prst="rect">
            <a:avLst/>
          </a:prstGeom>
          <a:noFill/>
        </p:spPr>
      </p:pic>
      <p:sp>
        <p:nvSpPr>
          <p:cNvPr id="7" name="6 - Καμπύλο δεξιό βέλος"/>
          <p:cNvSpPr/>
          <p:nvPr/>
        </p:nvSpPr>
        <p:spPr>
          <a:xfrm>
            <a:off x="251520" y="1124744"/>
            <a:ext cx="2376264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699792" y="299695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 η πυκνότητα των ηλεκτρονίων στην διεγερμένη κατάσταση στην γειτονιά του TiO2 </a:t>
            </a:r>
            <a:endParaRPr lang="el-GR" b="1" dirty="0"/>
          </a:p>
        </p:txBody>
      </p:sp>
      <p:sp>
        <p:nvSpPr>
          <p:cNvPr id="9" name="8 - Βέλος προς τα επάνω"/>
          <p:cNvSpPr/>
          <p:nvPr/>
        </p:nvSpPr>
        <p:spPr>
          <a:xfrm>
            <a:off x="3059832" y="2708920"/>
            <a:ext cx="268608" cy="61836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4276" name="Picture 4" descr="https://cdn.sparkfun.com/assets/9/5/6/1/4/519fcd42ce395f804c0000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4490864" cy="116329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755576" y="5157192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Εντοπίζεται έτσι ένα </a:t>
            </a:r>
            <a:r>
              <a:rPr lang="el-GR" b="1" dirty="0" smtClean="0">
                <a:solidFill>
                  <a:srgbClr val="FF0000"/>
                </a:solidFill>
              </a:rPr>
              <a:t>προκύπτον θετικό φορτίο </a:t>
            </a:r>
            <a:r>
              <a:rPr lang="el-GR" dirty="0" smtClean="0"/>
              <a:t>μακριά από την </a:t>
            </a:r>
            <a:r>
              <a:rPr lang="el-GR" dirty="0" err="1" smtClean="0"/>
              <a:t>διεπαφή</a:t>
            </a:r>
            <a:r>
              <a:rPr lang="el-GR" dirty="0" smtClean="0"/>
              <a:t> μειώνοντας τον </a:t>
            </a:r>
            <a:r>
              <a:rPr lang="el-GR" dirty="0" err="1" smtClean="0"/>
              <a:t>ανασυνδυασμό</a:t>
            </a:r>
            <a:r>
              <a:rPr lang="en-US" dirty="0" smtClean="0"/>
              <a:t>.</a:t>
            </a:r>
            <a:r>
              <a:rPr lang="el-GR" dirty="0" smtClean="0"/>
              <a:t> Μέσω του συνδυασμού όλων αυτών των βελτιστοποιήσεων αρκετές ομάδες έχουν οδηγηθεί στην παραγωγή συσκευών που βασίζονται σε </a:t>
            </a:r>
            <a:r>
              <a:rPr lang="el-GR" dirty="0" err="1" smtClean="0"/>
              <a:t>πορφυρίνες</a:t>
            </a:r>
            <a:r>
              <a:rPr lang="el-GR" dirty="0" smtClean="0"/>
              <a:t> με αποδόσεις διόλου ευκαταφρόνητες της τάξεως του </a:t>
            </a:r>
            <a:r>
              <a:rPr lang="el-GR" b="1" dirty="0" smtClean="0">
                <a:solidFill>
                  <a:srgbClr val="FF0000"/>
                </a:solidFill>
              </a:rPr>
              <a:t>12%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20688"/>
            <a:ext cx="2856359" cy="24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5777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 Συνθετικές Στρατηγικές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Πορφυρινών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95536" y="5486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Περιέχουν ένα ήμισυ δότη και ένα δέκτη σε θέση </a:t>
            </a:r>
            <a:r>
              <a:rPr lang="el-GR" b="1" dirty="0" err="1" smtClean="0"/>
              <a:t>trans</a:t>
            </a:r>
            <a:r>
              <a:rPr lang="el-GR" b="1" dirty="0" smtClean="0"/>
              <a:t> επί </a:t>
            </a:r>
            <a:r>
              <a:rPr lang="el-GR" b="1" dirty="0" err="1" smtClean="0"/>
              <a:t>μακροκυκλικού</a:t>
            </a:r>
            <a:r>
              <a:rPr lang="el-GR" b="1" dirty="0" smtClean="0"/>
              <a:t> δακτυλίου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784323" cy="40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62778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Μέσο-υποκατεστημένες </a:t>
            </a:r>
            <a:r>
              <a:rPr lang="el-GR" dirty="0" err="1" smtClean="0"/>
              <a:t>πορφυρίνες</a:t>
            </a:r>
            <a:r>
              <a:rPr lang="el-GR" dirty="0" smtClean="0"/>
              <a:t> προκύπτουν κυρίως από  </a:t>
            </a:r>
            <a:r>
              <a:rPr lang="el-GR" dirty="0" err="1" smtClean="0"/>
              <a:t>διπυρρομεθάνίιο</a:t>
            </a:r>
            <a:r>
              <a:rPr lang="el-GR" dirty="0" smtClean="0"/>
              <a:t>.</a:t>
            </a:r>
          </a:p>
          <a:p>
            <a:pPr algn="ctr"/>
            <a:r>
              <a:rPr lang="el-GR" dirty="0" smtClean="0"/>
              <a:t>Και οδηγούν σε </a:t>
            </a:r>
            <a:r>
              <a:rPr lang="el-GR" b="1" dirty="0" smtClean="0"/>
              <a:t>ABCD</a:t>
            </a:r>
            <a:r>
              <a:rPr lang="el-GR" dirty="0" smtClean="0"/>
              <a:t>-</a:t>
            </a:r>
            <a:r>
              <a:rPr lang="el-GR" dirty="0" err="1" smtClean="0"/>
              <a:t>πορφυρίνες</a:t>
            </a:r>
            <a:r>
              <a:rPr lang="el-GR" dirty="0" smtClean="0"/>
              <a:t> ή trans</a:t>
            </a:r>
            <a:r>
              <a:rPr lang="el-GR" b="1" dirty="0" smtClean="0"/>
              <a:t>A</a:t>
            </a:r>
            <a:r>
              <a:rPr lang="el-GR" b="1" baseline="-25000" dirty="0" smtClean="0"/>
              <a:t>2</a:t>
            </a:r>
            <a:r>
              <a:rPr lang="el-GR" b="1" dirty="0" smtClean="0"/>
              <a:t>B</a:t>
            </a:r>
            <a:r>
              <a:rPr lang="el-GR" b="1" baseline="-25000" dirty="0" smtClean="0"/>
              <a:t>2</a:t>
            </a:r>
            <a:r>
              <a:rPr lang="el-GR" b="1" dirty="0" smtClean="0"/>
              <a:t>-πορφυρίνες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6596828" y="0"/>
            <a:ext cx="2547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Μέθοδος "2 + 2", (~ 1 g)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260648"/>
            <a:ext cx="3634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Anchoring Groups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196752"/>
            <a:ext cx="258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A. Carboxylic Acids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3573016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B. </a:t>
            </a:r>
            <a:r>
              <a:rPr lang="en-US" sz="2400" b="1" dirty="0" err="1" smtClean="0"/>
              <a:t>Phosphonic</a:t>
            </a:r>
            <a:r>
              <a:rPr lang="en-US" sz="2400" b="1" dirty="0" smtClean="0"/>
              <a:t> Acids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4437112"/>
            <a:ext cx="225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C. </a:t>
            </a:r>
            <a:r>
              <a:rPr lang="en-US" sz="2400" b="1" dirty="0" err="1" smtClean="0"/>
              <a:t>Sulfonic</a:t>
            </a:r>
            <a:r>
              <a:rPr lang="en-US" sz="2400" b="1" dirty="0" smtClean="0"/>
              <a:t> Acids</a:t>
            </a:r>
            <a:endParaRPr lang="el-GR" sz="2400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5301208"/>
            <a:ext cx="170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D. Pyridines</a:t>
            </a:r>
            <a:endParaRPr lang="el-GR" sz="2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6021288"/>
            <a:ext cx="376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E. Miscellaneous </a:t>
            </a:r>
            <a:r>
              <a:rPr lang="en-US" sz="2400" b="1" dirty="0" err="1" smtClean="0"/>
              <a:t>Porphyrins</a:t>
            </a:r>
            <a:endParaRPr lang="el-GR" sz="2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4572000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Βελτίωση της τελικής απόδοσης…..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Φύση της </a:t>
            </a:r>
            <a:r>
              <a:rPr lang="el-GR" dirty="0" err="1" smtClean="0"/>
              <a:t>αγκύρωσης</a:t>
            </a: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Ομάδες δότη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7964638" y="0"/>
            <a:ext cx="117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Στόχος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0" y="1772816"/>
            <a:ext cx="325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Meso</a:t>
            </a:r>
            <a:r>
              <a:rPr lang="en-US" dirty="0" smtClean="0"/>
              <a:t>-Substituted Benzoic Acids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0" y="2132856"/>
            <a:ext cx="355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Conjugated Bridge Carboxylic Acids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2924944"/>
            <a:ext cx="198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Cyanoacrylic</a:t>
            </a:r>
            <a:r>
              <a:rPr lang="en-US" dirty="0" smtClean="0"/>
              <a:t> Acids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0" y="2492896"/>
            <a:ext cx="187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Fused </a:t>
            </a:r>
            <a:r>
              <a:rPr lang="en-US" dirty="0" err="1" smtClean="0"/>
              <a:t>Porphyrins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4283968" y="1988840"/>
            <a:ext cx="3634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Anchoring Groups</a:t>
            </a:r>
            <a:endParaRPr lang="el-G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23 - Βέλος επάνω-κάτω"/>
          <p:cNvSpPr/>
          <p:nvPr/>
        </p:nvSpPr>
        <p:spPr>
          <a:xfrm>
            <a:off x="6444208" y="292494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Ορθογώνιο"/>
          <p:cNvSpPr/>
          <p:nvPr/>
        </p:nvSpPr>
        <p:spPr>
          <a:xfrm>
            <a:off x="5940152" y="4365104"/>
            <a:ext cx="1083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TiO</a:t>
            </a:r>
            <a:r>
              <a:rPr lang="en-US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l-GR" sz="40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26 - Καμπύλο δεξιό βέλος"/>
          <p:cNvSpPr/>
          <p:nvPr/>
        </p:nvSpPr>
        <p:spPr>
          <a:xfrm>
            <a:off x="4572000" y="2780928"/>
            <a:ext cx="1224136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860032" y="3212976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e-</a:t>
            </a:r>
            <a:endParaRPr lang="el-GR" sz="4000" b="1" dirty="0"/>
          </a:p>
        </p:txBody>
      </p:sp>
      <p:sp>
        <p:nvSpPr>
          <p:cNvPr id="31" name="30 - Ορθογώνιο"/>
          <p:cNvSpPr/>
          <p:nvPr/>
        </p:nvSpPr>
        <p:spPr>
          <a:xfrm>
            <a:off x="406794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αποτελεσματικότητα μεταφοράς ηλεκτρονίων</a:t>
            </a:r>
            <a:r>
              <a:rPr lang="en-US" dirty="0" smtClean="0"/>
              <a:t> </a:t>
            </a:r>
            <a:r>
              <a:rPr lang="el-GR" dirty="0" smtClean="0"/>
              <a:t>εξαρτάται από τον τρόπο με τον</a:t>
            </a:r>
          </a:p>
          <a:p>
            <a:r>
              <a:rPr lang="el-GR" dirty="0" smtClean="0"/>
              <a:t>χρωμοφόρο συνδέεται προς την επιφάνεια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260648"/>
            <a:ext cx="286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. K</a:t>
            </a:r>
            <a:r>
              <a:rPr lang="el-GR" sz="2400" b="1" dirty="0" err="1" smtClean="0">
                <a:solidFill>
                  <a:srgbClr val="FF0000"/>
                </a:solidFill>
              </a:rPr>
              <a:t>αρβοξυλικά</a:t>
            </a:r>
            <a:r>
              <a:rPr lang="el-GR" sz="2400" b="1" dirty="0" smtClean="0">
                <a:solidFill>
                  <a:srgbClr val="FF0000"/>
                </a:solidFill>
              </a:rPr>
              <a:t> οξέα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9087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err="1" smtClean="0"/>
              <a:t>Μεσο</a:t>
            </a:r>
            <a:r>
              <a:rPr lang="el-GR" dirty="0" smtClean="0"/>
              <a:t> και β-θέσεις του δακτυλίου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 err="1" smtClean="0"/>
              <a:t>πορφυρίνης</a:t>
            </a:r>
            <a:r>
              <a:rPr lang="el-GR" dirty="0" smtClean="0"/>
              <a:t> έχουν μελετηθεί εκτεταμένα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134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Για </a:t>
            </a:r>
            <a:r>
              <a:rPr lang="el-GR" dirty="0" err="1" smtClean="0"/>
              <a:t>DSSCs</a:t>
            </a:r>
            <a:r>
              <a:rPr lang="el-GR" dirty="0" smtClean="0"/>
              <a:t> η συνδετική ομάδα </a:t>
            </a:r>
            <a:r>
              <a:rPr lang="el-GR" b="1" dirty="0" smtClean="0">
                <a:solidFill>
                  <a:srgbClr val="FF0000"/>
                </a:solidFill>
              </a:rPr>
              <a:t>σε β-θέση </a:t>
            </a:r>
            <a:r>
              <a:rPr lang="el-GR" dirty="0" smtClean="0"/>
              <a:t>ως επί το πλείστον έχει μελετηθεί στη βιβλιογραφία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59024" y="177281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l-G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αρβοξυλικά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οξέα + οξείδιο μετάλλου= </a:t>
            </a:r>
            <a:r>
              <a:rPr lang="el-G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εστερικούς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δεσμούς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547664" y="2924944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καλή ηλεκτρονική επικοινωνία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283968" y="2204864"/>
            <a:ext cx="268608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1656"/>
            <a:ext cx="44279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283968" cy="19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538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1. </a:t>
            </a:r>
            <a:r>
              <a:rPr lang="el-GR" sz="2400" b="1" dirty="0" err="1" smtClean="0"/>
              <a:t>Μεσο</a:t>
            </a:r>
            <a:r>
              <a:rPr lang="el-GR" sz="2400" b="1" dirty="0" smtClean="0"/>
              <a:t>-υποκατεστημένα </a:t>
            </a:r>
            <a:r>
              <a:rPr lang="el-GR" sz="2400" b="1" dirty="0" err="1" smtClean="0"/>
              <a:t>βενζοϊκά</a:t>
            </a:r>
            <a:r>
              <a:rPr lang="el-GR" sz="2400" b="1" dirty="0" smtClean="0"/>
              <a:t> οξέα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6129585" y="404664"/>
            <a:ext cx="306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Grätzel</a:t>
            </a:r>
            <a:r>
              <a:rPr lang="en-US" b="1" dirty="0" smtClean="0"/>
              <a:t> and coworkers in 1987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6282832" y="764704"/>
            <a:ext cx="2861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porphyrin</a:t>
            </a:r>
            <a:r>
              <a:rPr lang="en-US" i="1" dirty="0" smtClean="0"/>
              <a:t> to sensitize a TiO2</a:t>
            </a:r>
            <a:endParaRPr lang="el-GR" i="1" dirty="0"/>
          </a:p>
        </p:txBody>
      </p:sp>
      <p:sp>
        <p:nvSpPr>
          <p:cNvPr id="8" name="7 - Ορθογώνιο"/>
          <p:cNvSpPr/>
          <p:nvPr/>
        </p:nvSpPr>
        <p:spPr>
          <a:xfrm>
            <a:off x="6876256" y="1268760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Kay and </a:t>
            </a:r>
            <a:r>
              <a:rPr lang="en-US" b="1" dirty="0" err="1" smtClean="0"/>
              <a:t>Grätzel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6156176" y="1628800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introduced a </a:t>
            </a:r>
            <a:r>
              <a:rPr lang="en-US" dirty="0" err="1" smtClean="0"/>
              <a:t>porphyrin</a:t>
            </a:r>
            <a:r>
              <a:rPr lang="en-US" dirty="0" smtClean="0"/>
              <a:t> as a sensitizer in DSSC in</a:t>
            </a:r>
          </a:p>
          <a:p>
            <a:pPr algn="ctr"/>
            <a:r>
              <a:rPr lang="el-GR" dirty="0" smtClean="0"/>
              <a:t>1993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89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827584" y="328498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Η θέση της  υποκατάστασης σε σχέση με το π-σύστημα του επιπέδου του δακτυλίου.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 επίδραση της χαρακτηριστικής ομάδας με τον δακτύλιο με το </a:t>
            </a:r>
            <a:r>
              <a:rPr lang="el-GR" dirty="0" err="1" smtClean="0"/>
              <a:t>μεσο</a:t>
            </a:r>
            <a:r>
              <a:rPr lang="el-GR" dirty="0" smtClean="0"/>
              <a:t>-</a:t>
            </a:r>
            <a:r>
              <a:rPr lang="el-GR" dirty="0" err="1" smtClean="0"/>
              <a:t>φαινύλιο</a:t>
            </a:r>
            <a:r>
              <a:rPr lang="el-GR" dirty="0" smtClean="0"/>
              <a:t> έχει μικρή επίδραση στην θεμελιώδη </a:t>
            </a:r>
            <a:r>
              <a:rPr lang="el-GR" dirty="0" err="1" smtClean="0"/>
              <a:t>ηλεκτρονιακή</a:t>
            </a:r>
            <a:r>
              <a:rPr lang="el-GR" dirty="0" smtClean="0"/>
              <a:t> κατάσταση της χρωστικής λόγω του ορθογώνιου προσανατολισμού μεταξύ δακτυλίου/</a:t>
            </a:r>
            <a:r>
              <a:rPr lang="el-GR" dirty="0" err="1" smtClean="0"/>
              <a:t>μεσο</a:t>
            </a:r>
            <a:r>
              <a:rPr lang="el-GR" dirty="0" smtClean="0"/>
              <a:t>-</a:t>
            </a:r>
            <a:r>
              <a:rPr lang="el-GR" dirty="0" err="1" smtClean="0"/>
              <a:t>φαινυλικού</a:t>
            </a:r>
            <a:r>
              <a:rPr lang="el-GR" dirty="0" smtClean="0"/>
              <a:t> δακτυλίου…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195736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….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l-GR" dirty="0" smtClean="0">
                <a:solidFill>
                  <a:srgbClr val="FF0000"/>
                </a:solidFill>
              </a:rPr>
              <a:t>θέσης της </a:t>
            </a:r>
            <a:r>
              <a:rPr lang="el-GR" dirty="0" err="1" smtClean="0">
                <a:solidFill>
                  <a:srgbClr val="FF0000"/>
                </a:solidFill>
              </a:rPr>
              <a:t>καρβοξυλομάδας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σχετίζεται με την απόδοση των ηλιακών κυψέλων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79512" y="5445224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Campbell </a:t>
            </a:r>
            <a:endParaRPr lang="el-GR" b="1" i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4103440" y="602128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Παρα</a:t>
            </a:r>
            <a:r>
              <a:rPr lang="el-GR" dirty="0" smtClean="0"/>
              <a:t>                      </a:t>
            </a:r>
            <a:r>
              <a:rPr lang="el-GR" dirty="0" err="1" smtClean="0"/>
              <a:t>μετα</a:t>
            </a:r>
            <a:r>
              <a:rPr lang="el-GR" dirty="0" smtClean="0"/>
              <a:t>-θέση</a:t>
            </a:r>
            <a:endParaRPr lang="el-GR" dirty="0"/>
          </a:p>
        </p:txBody>
      </p:sp>
      <p:sp>
        <p:nvSpPr>
          <p:cNvPr id="16" name="15 - Βέλος προς τα επάνω"/>
          <p:cNvSpPr/>
          <p:nvPr/>
        </p:nvSpPr>
        <p:spPr>
          <a:xfrm>
            <a:off x="1835696" y="5877272"/>
            <a:ext cx="340616" cy="764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2339752" y="5949280"/>
            <a:ext cx="141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5-φορές (</a:t>
            </a:r>
            <a:r>
              <a:rPr lang="el-GR" dirty="0" err="1" smtClean="0"/>
              <a:t>Jsc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2483768" y="6309320"/>
            <a:ext cx="782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(VOC) </a:t>
            </a:r>
            <a:endParaRPr lang="el-GR" dirty="0"/>
          </a:p>
        </p:txBody>
      </p:sp>
      <p:sp>
        <p:nvSpPr>
          <p:cNvPr id="19" name="18 - Δεξιό βέλος"/>
          <p:cNvSpPr/>
          <p:nvPr/>
        </p:nvSpPr>
        <p:spPr>
          <a:xfrm>
            <a:off x="4932040" y="6093296"/>
            <a:ext cx="61836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148064" y="134076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572000" y="249289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3851920" y="980728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3563888" y="19168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376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Conjugated Bridge Carboxylic Acids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a. </a:t>
            </a:r>
            <a:r>
              <a:rPr lang="en-US" b="1" i="1" dirty="0" err="1" smtClean="0"/>
              <a:t>Meso</a:t>
            </a:r>
            <a:r>
              <a:rPr lang="en-US" b="1" i="1" dirty="0" smtClean="0"/>
              <a:t>-Position Linking                                                                                       </a:t>
            </a:r>
            <a:r>
              <a:rPr lang="en-US" b="1" dirty="0" smtClean="0"/>
              <a:t>b. </a:t>
            </a:r>
            <a:r>
              <a:rPr lang="el-GR" b="1" dirty="0" smtClean="0"/>
              <a:t>β</a:t>
            </a:r>
            <a:r>
              <a:rPr lang="el-GR" b="1" i="1" dirty="0" smtClean="0"/>
              <a:t>-</a:t>
            </a:r>
            <a:r>
              <a:rPr lang="en-US" b="1" i="1" dirty="0" smtClean="0"/>
              <a:t>Position Linking</a:t>
            </a:r>
            <a:endParaRPr lang="el-G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9144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Δεξιό βέλος"/>
          <p:cNvSpPr/>
          <p:nvPr/>
        </p:nvSpPr>
        <p:spPr>
          <a:xfrm>
            <a:off x="3851920" y="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471601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Σημαντική διαφορά στ</a:t>
            </a:r>
            <a:r>
              <a:rPr lang="en-US" b="1" dirty="0" smtClean="0">
                <a:solidFill>
                  <a:srgbClr val="FF0000"/>
                </a:solidFill>
              </a:rPr>
              <a:t>h </a:t>
            </a:r>
            <a:r>
              <a:rPr lang="el-GR" b="1" dirty="0" smtClean="0">
                <a:solidFill>
                  <a:srgbClr val="FF0000"/>
                </a:solidFill>
              </a:rPr>
              <a:t>συνολική απόδοση της κυψέλης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95536" y="5157192"/>
            <a:ext cx="29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2.5% in standard TiO</a:t>
            </a:r>
            <a:r>
              <a:rPr lang="sv-SE" sz="1200" dirty="0" smtClean="0">
                <a:solidFill>
                  <a:srgbClr val="FF0000"/>
                </a:solidFill>
              </a:rPr>
              <a:t>2</a:t>
            </a:r>
            <a:r>
              <a:rPr lang="sv-SE" dirty="0" smtClean="0">
                <a:solidFill>
                  <a:srgbClr val="FF0000"/>
                </a:solidFill>
              </a:rPr>
              <a:t> DSSCs.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1484784"/>
            <a:ext cx="529208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260648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Για να λυθεί το πρόβλημα της συσσωμάτωσης….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482584" cy="303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131840" y="5085184"/>
            <a:ext cx="307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3,5-di-tert-butylphenyl </a:t>
            </a:r>
            <a:r>
              <a:rPr lang="el-GR" dirty="0" smtClean="0"/>
              <a:t>ομάδες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995936" y="836712"/>
            <a:ext cx="641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6.0%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217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Cyanoacrylic</a:t>
            </a:r>
            <a:r>
              <a:rPr lang="en-US" b="1" dirty="0" smtClean="0">
                <a:solidFill>
                  <a:srgbClr val="FF0000"/>
                </a:solidFill>
              </a:rPr>
              <a:t> Acids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5720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dirty="0" err="1" smtClean="0"/>
              <a:t>τετραφαινυλπορφυρίνη</a:t>
            </a:r>
            <a:r>
              <a:rPr lang="el-GR" dirty="0" smtClean="0"/>
              <a:t> με ένα β-υποκατεστημένο </a:t>
            </a:r>
            <a:r>
              <a:rPr lang="el-GR" dirty="0" err="1" smtClean="0"/>
              <a:t>κυανοακρυλικο</a:t>
            </a:r>
            <a:r>
              <a:rPr lang="el-GR" dirty="0" smtClean="0"/>
              <a:t> οξύ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3356992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5.6%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059832" y="3356992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4.0%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619672" y="3429000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απόδοση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2390"/>
            <a:ext cx="5005809" cy="2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457200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διαφορά στις ιδιότητες μεταξύ των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50 και 51 προκαλείται από την κλίση του επιπέδου του μορίου της χρωστικής προς την επιφάνεια.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4283968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 πιο κοντά στην επιφάνεια του TiO</a:t>
            </a:r>
            <a:r>
              <a:rPr lang="el-GR" sz="1200" dirty="0" smtClean="0"/>
              <a:t>2</a:t>
            </a:r>
            <a:r>
              <a:rPr lang="el-GR" dirty="0" smtClean="0"/>
              <a:t> λόγω στερεοχημείας που προκαλείται από την προσθήκη </a:t>
            </a:r>
            <a:r>
              <a:rPr lang="el-GR" dirty="0" err="1" smtClean="0"/>
              <a:t>μεθυλομάδας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940152" y="126876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51&gt;&gt;52</a:t>
            </a:r>
            <a:endParaRPr lang="el-GR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Phosphonic</a:t>
            </a:r>
            <a:r>
              <a:rPr lang="en-US" sz="2800" b="1" dirty="0" smtClean="0">
                <a:solidFill>
                  <a:srgbClr val="FF0000"/>
                </a:solidFill>
              </a:rPr>
              <a:t> Acids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2195736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i="1" dirty="0" smtClean="0">
                <a:solidFill>
                  <a:srgbClr val="FF0000"/>
                </a:solidFill>
              </a:rPr>
              <a:t>ισχυρότερη ικανότητα δεσμεύσεως</a:t>
            </a:r>
          </a:p>
          <a:p>
            <a:pPr algn="ctr"/>
            <a:r>
              <a:rPr lang="el-GR" i="1" dirty="0" smtClean="0">
                <a:solidFill>
                  <a:srgbClr val="FF0000"/>
                </a:solidFill>
              </a:rPr>
              <a:t>της φωσφορικής ομάδας σε σύγκριση με το </a:t>
            </a:r>
            <a:r>
              <a:rPr lang="el-GR" i="1" dirty="0" err="1" smtClean="0">
                <a:solidFill>
                  <a:srgbClr val="FF0000"/>
                </a:solidFill>
              </a:rPr>
              <a:t>καρβοξυλικό</a:t>
            </a:r>
            <a:r>
              <a:rPr lang="el-GR" i="1" dirty="0" smtClean="0">
                <a:solidFill>
                  <a:srgbClr val="FF0000"/>
                </a:solidFill>
              </a:rPr>
              <a:t> άλας </a:t>
            </a:r>
            <a:endParaRPr lang="el-GR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157192"/>
            <a:ext cx="5162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341124" cy="32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781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onlinelibrary.wiley.com/store/10.1002/chem.201200970/asset/image_m/mcontent.gif?v=1&amp;s=50adf9c9c3fd7e1f6c7ecba617a01374806e15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699791" cy="2295104"/>
          </a:xfrm>
          <a:prstGeom prst="rect">
            <a:avLst/>
          </a:prstGeom>
          <a:noFill/>
        </p:spPr>
      </p:pic>
      <p:pic>
        <p:nvPicPr>
          <p:cNvPr id="11268" name="Picture 4" descr="http://www.icis.com/blogs/wp-content/uploads/mt/icisweb/blogs/green-chemicals/screen%20printed%20solar%20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3005669" cy="238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9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059832" y="26064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/>
              <a:t>Phosphonic</a:t>
            </a:r>
            <a:r>
              <a:rPr lang="en-US" b="1" dirty="0" smtClean="0"/>
              <a:t> Acids</a:t>
            </a:r>
            <a:r>
              <a:rPr lang="el-GR" b="1" dirty="0" smtClean="0"/>
              <a:t>            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l-GR" b="1" dirty="0" smtClean="0"/>
              <a:t>       </a:t>
            </a:r>
            <a:r>
              <a:rPr lang="en-US" b="1" dirty="0" smtClean="0"/>
              <a:t>Carboxylic Acids</a:t>
            </a:r>
            <a:endParaRPr lang="el-GR" dirty="0"/>
          </a:p>
        </p:txBody>
      </p:sp>
      <p:sp>
        <p:nvSpPr>
          <p:cNvPr id="6" name="5 - Έλλειψη"/>
          <p:cNvSpPr/>
          <p:nvPr/>
        </p:nvSpPr>
        <p:spPr>
          <a:xfrm>
            <a:off x="2339752" y="2996952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4563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Έλλειψη"/>
          <p:cNvSpPr/>
          <p:nvPr/>
        </p:nvSpPr>
        <p:spPr>
          <a:xfrm>
            <a:off x="2267744" y="5877272"/>
            <a:ext cx="13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COOH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292080" y="1772816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(0,89%) 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5292080" y="4653136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 (4,11%).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932040" y="2852936"/>
            <a:ext cx="169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ΑΠΟΔΟΣΗ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83272" y="0"/>
            <a:ext cx="2660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Donor Groups </a:t>
            </a:r>
            <a:endParaRPr lang="el-GR" sz="3200" dirty="0"/>
          </a:p>
        </p:txBody>
      </p:sp>
      <p:pic>
        <p:nvPicPr>
          <p:cNvPr id="6146" name="Picture 2" descr="http://upload.wikimedia.org/wikipedia/commons/4/49/Dye.sensitized.solar.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0325"/>
            <a:ext cx="1787674" cy="1787675"/>
          </a:xfrm>
          <a:prstGeom prst="rect">
            <a:avLst/>
          </a:prstGeom>
          <a:noFill/>
        </p:spPr>
      </p:pic>
      <p:pic>
        <p:nvPicPr>
          <p:cNvPr id="6148" name="Picture 4" descr="http://www-g.eng.cam.ac.uk/CMMPE/images/lcdds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716016" cy="2638426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>
            <a:off x="1259632" y="908720"/>
            <a:ext cx="1728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331640" y="2420888"/>
            <a:ext cx="14401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43752" y="3933056"/>
            <a:ext cx="910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Ρύθμιση των  </a:t>
            </a:r>
            <a:r>
              <a:rPr lang="en-US" dirty="0" smtClean="0"/>
              <a:t>LUMO-HOMO </a:t>
            </a:r>
            <a:r>
              <a:rPr lang="el-GR" dirty="0" smtClean="0"/>
              <a:t>επιπέδων επιτυγχάνεται με κατάλληλες ομάδες δότη ηλεκτρονίων</a:t>
            </a:r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899592" y="479715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προκειμένου να αποκτήσουν την επιτυχή μεταφορά ηλεκτρονίων στο TiO</a:t>
            </a:r>
            <a:r>
              <a:rPr lang="el-GR" baseline="-25000" dirty="0" smtClean="0"/>
              <a:t>2</a:t>
            </a:r>
          </a:p>
        </p:txBody>
      </p:sp>
      <p:sp>
        <p:nvSpPr>
          <p:cNvPr id="27" name="26 - Βέλος προς τα κάτω"/>
          <p:cNvSpPr/>
          <p:nvPr/>
        </p:nvSpPr>
        <p:spPr>
          <a:xfrm>
            <a:off x="4211960" y="436510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5940152" y="836712"/>
            <a:ext cx="26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di</a:t>
            </a:r>
            <a:r>
              <a:rPr lang="en-US" dirty="0" smtClean="0"/>
              <a:t>- and tri-phenyl amines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6012160" y="1340768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B, A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i="1" dirty="0" err="1" smtClean="0"/>
              <a:t>cis</a:t>
            </a:r>
            <a:r>
              <a:rPr lang="en-US" i="1" dirty="0" smtClean="0"/>
              <a:t>, and trans), A</a:t>
            </a:r>
            <a:r>
              <a:rPr lang="en-US" i="1" baseline="-25000" dirty="0" smtClean="0"/>
              <a:t>2</a:t>
            </a:r>
            <a:r>
              <a:rPr lang="en-US" i="1" dirty="0" smtClean="0"/>
              <a:t>BC (push–pull) </a:t>
            </a:r>
            <a:r>
              <a:rPr lang="el-GR" i="1" dirty="0" smtClean="0"/>
              <a:t>υποστρώματα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88640"/>
            <a:ext cx="4898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Προσθήκη μιας ομάδας δότη </a:t>
            </a:r>
            <a:r>
              <a:rPr lang="en-US" sz="2800" b="1" dirty="0" smtClean="0"/>
              <a:t>e-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6158631" y="836712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/>
              <a:t>πυκνότητα των ηλεκτρονίων </a:t>
            </a:r>
            <a:endParaRPr lang="el-GR" b="1" dirty="0"/>
          </a:p>
        </p:txBody>
      </p:sp>
      <p:sp>
        <p:nvSpPr>
          <p:cNvPr id="7" name="6 - Βέλος προς τα επάνω"/>
          <p:cNvSpPr/>
          <p:nvPr/>
        </p:nvSpPr>
        <p:spPr>
          <a:xfrm>
            <a:off x="5580112" y="2606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743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949280"/>
            <a:ext cx="7943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611560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l-GR" b="1" dirty="0" err="1" smtClean="0">
                <a:solidFill>
                  <a:srgbClr val="FF0000"/>
                </a:solidFill>
              </a:rPr>
              <a:t>ποδόσεις</a:t>
            </a:r>
            <a:r>
              <a:rPr lang="el-GR" b="1" dirty="0" smtClean="0">
                <a:solidFill>
                  <a:srgbClr val="FF0000"/>
                </a:solidFill>
              </a:rPr>
              <a:t> της τάξεως του 12%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6789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Various Donor Groups on the </a:t>
            </a:r>
            <a:r>
              <a:rPr lang="en-US" sz="2800" b="1" dirty="0" err="1" smtClean="0">
                <a:solidFill>
                  <a:srgbClr val="FF0000"/>
                </a:solidFill>
              </a:rPr>
              <a:t>Porphyrin</a:t>
            </a:r>
            <a:r>
              <a:rPr lang="en-US" sz="2800" b="1" dirty="0" smtClean="0">
                <a:solidFill>
                  <a:srgbClr val="FF0000"/>
                </a:solidFill>
              </a:rPr>
              <a:t> Ring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476672"/>
            <a:ext cx="331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A. </a:t>
            </a:r>
            <a:r>
              <a:rPr lang="en-US" b="1" dirty="0" err="1" smtClean="0"/>
              <a:t>Triphenylamine</a:t>
            </a:r>
            <a:r>
              <a:rPr lang="en-US" b="1" dirty="0" smtClean="0"/>
              <a:t> Donor Groups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1202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2852936"/>
            <a:ext cx="324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Dimethylphenyl</a:t>
            </a:r>
            <a:r>
              <a:rPr lang="en-US" b="1" dirty="0" smtClean="0"/>
              <a:t> Donor Group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86003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0" y="5013176"/>
            <a:ext cx="288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C. </a:t>
            </a:r>
            <a:r>
              <a:rPr lang="en-US" b="1" dirty="0" err="1" smtClean="0"/>
              <a:t>Diarylamino</a:t>
            </a:r>
            <a:r>
              <a:rPr lang="en-US" b="1" dirty="0" smtClean="0"/>
              <a:t> Donor Group</a:t>
            </a:r>
            <a:endParaRPr lang="el-G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01208"/>
            <a:ext cx="316835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5868144" y="620688"/>
            <a:ext cx="267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D. </a:t>
            </a:r>
            <a:r>
              <a:rPr lang="en-US" b="1" dirty="0" err="1" smtClean="0"/>
              <a:t>Carbazole</a:t>
            </a:r>
            <a:r>
              <a:rPr lang="en-US" b="1" dirty="0" smtClean="0"/>
              <a:t> Donor Group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6228184" y="3789040"/>
            <a:ext cx="259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Fluorenyl</a:t>
            </a:r>
            <a:r>
              <a:rPr lang="en-US" b="1" dirty="0" smtClean="0"/>
              <a:t> Donor Group</a:t>
            </a:r>
            <a:endParaRPr lang="el-GR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3125" y="1124744"/>
            <a:ext cx="34952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09120"/>
            <a:ext cx="323659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449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err="1" smtClean="0">
                <a:solidFill>
                  <a:srgbClr val="FF0000"/>
                </a:solidFill>
              </a:rPr>
              <a:t>Υπερμοριακά</a:t>
            </a:r>
            <a:r>
              <a:rPr lang="el-GR" sz="2800" b="1" dirty="0" smtClean="0">
                <a:solidFill>
                  <a:srgbClr val="FF0000"/>
                </a:solidFill>
              </a:rPr>
              <a:t> συγκροτήματα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764704"/>
            <a:ext cx="5004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err="1" smtClean="0"/>
              <a:t>υτο</a:t>
            </a:r>
            <a:r>
              <a:rPr lang="el-GR" b="1" dirty="0" smtClean="0"/>
              <a:t>-συναρμολόγηση </a:t>
            </a:r>
            <a:r>
              <a:rPr lang="el-GR" dirty="0" smtClean="0"/>
              <a:t>μέσω, </a:t>
            </a:r>
            <a:endParaRPr lang="en-US" dirty="0" smtClean="0"/>
          </a:p>
          <a:p>
            <a:pPr marL="342900" indent="-342900"/>
            <a:r>
              <a:rPr lang="en-US" dirty="0" smtClean="0"/>
              <a:t>1.</a:t>
            </a:r>
            <a:r>
              <a:rPr lang="el-GR" dirty="0" smtClean="0"/>
              <a:t>Δεσμοί υδρογόνου</a:t>
            </a:r>
          </a:p>
          <a:p>
            <a:r>
              <a:rPr lang="el-GR" dirty="0" smtClean="0"/>
              <a:t>2.Ηλεκτροστατικές αλληλεπιδράσεις, </a:t>
            </a:r>
          </a:p>
          <a:p>
            <a:r>
              <a:rPr lang="el-GR" dirty="0" smtClean="0"/>
              <a:t>3. π-π αλληλεπιδράσεις</a:t>
            </a:r>
          </a:p>
          <a:p>
            <a:r>
              <a:rPr lang="el-GR" dirty="0" smtClean="0"/>
              <a:t>4.van </a:t>
            </a:r>
            <a:r>
              <a:rPr lang="el-GR" dirty="0" err="1" smtClean="0"/>
              <a:t>der</a:t>
            </a:r>
            <a:r>
              <a:rPr lang="el-GR" dirty="0" smtClean="0"/>
              <a:t> </a:t>
            </a:r>
            <a:r>
              <a:rPr lang="el-GR" dirty="0" err="1" smtClean="0"/>
              <a:t>Waals</a:t>
            </a:r>
            <a:r>
              <a:rPr lang="el-GR" dirty="0" smtClean="0"/>
              <a:t> αλληλεπιδράσεις</a:t>
            </a:r>
          </a:p>
          <a:p>
            <a:r>
              <a:rPr lang="el-GR" dirty="0" smtClean="0"/>
              <a:t>5.Μέθοδος σύνδεσης μετάλλου-</a:t>
            </a:r>
            <a:r>
              <a:rPr lang="el-GR" dirty="0" err="1" smtClean="0"/>
              <a:t>Υποκαταστάτη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234451" y="0"/>
            <a:ext cx="4909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 …ως εναλλακτική λύση  ημιαγωγών </a:t>
            </a:r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53640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err="1" smtClean="0"/>
              <a:t>Φωτοηλεκτροχημική</a:t>
            </a:r>
            <a:r>
              <a:rPr lang="el-GR" b="1" dirty="0" smtClean="0"/>
              <a:t> μελέτες πραγματοποιήθηκαν προκειμένου να μελετηθεί η επίδραση των επιφανειακών </a:t>
            </a:r>
            <a:r>
              <a:rPr lang="el-GR" b="1" dirty="0" err="1" smtClean="0"/>
              <a:t>τροποποιητών</a:t>
            </a:r>
            <a:r>
              <a:rPr lang="el-GR" b="1" dirty="0" smtClean="0"/>
              <a:t> στην αποτελεσματικότητα των κελιών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01216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851920" y="486916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182 &gt; 180 &gt; 181 &gt; 179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237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metal–</a:t>
            </a:r>
            <a:r>
              <a:rPr lang="en-US" dirty="0" err="1" smtClean="0"/>
              <a:t>ligand</a:t>
            </a:r>
            <a:r>
              <a:rPr lang="en-US" dirty="0" smtClean="0"/>
              <a:t> binding constants between the </a:t>
            </a:r>
            <a:r>
              <a:rPr lang="en-US" dirty="0" err="1" smtClean="0"/>
              <a:t>ligands</a:t>
            </a:r>
            <a:r>
              <a:rPr lang="en-US" dirty="0" smtClean="0"/>
              <a:t> and zinc </a:t>
            </a:r>
            <a:r>
              <a:rPr lang="en-US" dirty="0" err="1" smtClean="0"/>
              <a:t>porphyrin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188640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ΣΥΜΠΕΡΑΣΜΑΤΑ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agelioforos.gr/files/GALA%20-%20NEWS-GOSSIP/hlios/resized/hlios_42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38" y="764704"/>
            <a:ext cx="2389686" cy="2232248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UTExQWFhQXFxwaGBgXGRweHxkaHBgaHBggIBoaHSggGh0lHxocITEhJSkrLi8uGR8zODMsNygtLisBCgoKDg0OGxAQGzImICQwNCwvNDQ0NzcsLCw0LCwtLCwsLC80LDg0LywsLCwsLCwsLCwsLCwsLCwsLDQsLCwsLP/AABEIAKgBLAMBIgACEQEDEQH/xAAbAAACAgMBAAAAAAAAAAAAAAAEBQIDAAEGB//EAEAQAAECBAQDBgQEBQMEAgMAAAECEQADITEEEkFRBSJhE3GBkaHwBjKxwUJS0eEHFCOS8WJygkOistJTwiQzNP/EABoBAAMBAQEBAAAAAAAAAAAAAAECAwQABQb/xAAvEQACAgIBAgUCBQQDAAAAAAAAAQIRAyESMUEEEyJR8GGxFHGRodFCgcHhI0NS/9oADAMBAAIRAxEAPwBEnEZlKlocpS6nDB1MNUlmezbxdwsSxMCpgWSmgFWzUZLivV30JhNhuJCUKABTuFb/AHIgOfjFEMVE1dic1e7S8fP+S3a7Hgx07R3UoylFSEplpQpQWAlznzkFOb84ZJow9Ki8Yw0ibPnJSZil52IIygDLRswdh8oe3UNHK4fi8xCChKAebMSaEtVIfYHTrFPbrmkzFKcrDmr9f2G0KvCyUuXKvi/gu5+nZdhcHO7fs0hSVoNFJJzOC4qPfk0XYzBz1u+YqSu7Cq7Bri8U4DDzCsNmSV0cVJCqKZyHevrBnGEzklGXMRMRnSQC6kqqCwoCG0q+8XcnzSTQEax6yplLMschdIU5U4Z9TmcKUSTc0ZqgYmfLFEpWlO6600YJPobMLxXMxClskIQkA0IFSa3VUl7nSNLFGUCQBcke/wDMUSrqCVXs2iekJyAV/OS19HDEjv67wSoFCCWAJIKQsODYlmZj12aF6UUBdmIIbQg019I2cbNXlzKKwPl1pZg5hnG+g9MM7ZHZqU7LSr/VUXBoWcO29oyXxQpllIDC6ikkEgMVV0+UH/imAZwUapcFxRR5ffXpGpgDEapSXSSHy3tbpc2g+Wn1Oq3Z0OD+IJZLqlCZLOYDMolYBdv6lHa9ukEfDiElSiVMQBo4YkBjm1Bu3neOXwKQjmQlkhxlmF6kMSwpeo9iGiZqc4yK5dSRbuF3Abx3FYhlwpWogm+Muo94j8Myu2SjtAgzMrZg4q4qoFhmpQ0rAHDeEpJUhK80wEgBuRg+U51MKite5rxVMmKnqqQFFt2egCuY0DVO3jFmBK0Ky5lBBKRMWkOEglqGwOjvvEP+RQpy2K2m+mieOQiWopClKIDu2XKaMREsLgxiJKpCg4JKgUipNXUH1oDW7Q8x3BJCkypiZ0wiaohICM5LKOZRCXIDkAlibFojIRiJS1ycKhJKTmBJSuhHKAflYpUDUCuzVlHMqtPa7spDHKE77fTZyM0IT2abLluhYYh8qqGpdyD0Zn1jsVTZk/8AllqyEDkAFxnE1KRlrQgDTURz3xJImky5qpaUqWnmUCOchRct+GoalOWkdnwSatWAkGXOSZkmYhZcBRCu1KEJUX5U5d7tFsvGSUn89zTjTcmm9CfBfEasLORMEoBQkBCgq6ia9oCRQqpvfW0dl8M8LmTsNMxGUS5k5a1Ag2TpXYHe7dY4r424b2ONWFrK1KYklLVIFAPyiw0YNHpsiRMGHkSVKyy0ykk5AoklrONGfyhMjjxamnr7/YvBO2mcRxbB4hLB5i0KY0CnUSQXbUHZ3tHG8YxU5M8KUVJJBAJf5bbnr4vHt2O4skIK0oTMCEgozFICRlNQ+tLDpHkfxQvtsXLKqkgZqhirKTQi6XPfcXhMDSlp2t/Pb9BJwir/ACFuN4coFC1zEzM5cHdyKkncsK6nSNzkqTKzoTlmnMDllsAGDMsllEu4YWDveO0nfC/Yyv5maycqlBMoapHMAFKGYficEPC2TxbCz158VOnKQl8iaJ5q1zKVVVBoAH0F9EZN0mR4KL2c3JOaTLMybnqWSakFQU4JrzEpo9k5vHvvh7+FiwsLnLMtIFAgjMS3RwPMx5rMx5RISlmT2hPM7uRyubEsDTpB+F+MMYlTJnTXLBs6nVXzrF4xp21oVTiq5Kz1OXwKWib2UiUmbLKiFq+UhQBTVQSBqahq6msa+K+HokZV4aWUzQpOYgcqSQxJKuQqY3L3emu/hj49kolIlYjMlaaKVU66k6wp+LvjdK2XIlpUJKhMKs1CPlLpIBY5gH6iA1j4el7f7GnzINaYx+K8KiZg8pQuUvKr5AnLmAqVqRTIKnM27bR5D8TcLMksCA4BzAKKSSxBSpQcpFbUJOrQfxb4gn4+d/TCquMqAEkgl+YpAcvqT9YpxfDcSFyytKgAQkFSkrYP+UElgxozQYy4S20Rnk7pHMzp03CzQUzSFqSXIzJKXcKSaBnG2ihHS8ExDYPPdYnFgEqSoAJBYzHbKQVDKzu5fY/42+GTKwMjETUgzlTV51uDmTdLkUemjM1oDwXCVKwEpQ+eYpYkoQkAqVmQFEruogEnYBN6mLznGUE37lGrS1su+COEy+I46cqas0TmScuZ15klRyZXYvahALPSPUuNcOXNMkplS5yZJZ1SylNq5UgqA7wHcBrMV3w9wvDSMXIThUJyzpK0EKVmYABWYirEl7kuQSwj01ICRYJ+nW2kdGPm2+iKRitnk3xOMBaUhM5bHMhSWQi6lK7Q5VAghql9NSD51jcGZigo/wBKlEpACWu4GYMK2FHBj074sx+EdS5QVMmggBhQpKuZA5SAlnGd3qbsBHmyuLI/GmePyhE4AAbAKlks7+6nNjTTfEzZXvqBYlDijE9wb11gcSWBfcWrrQf4gOVirknu6j20Tkr7RShlsl6lnDjbXpGlY5RM8cco9ehJcrQrLu5SQwG7eDwXgkNLcF2oGegBLO+tIVYkFJ1bSr+gMGcLIKFMXXnNa2oAB3uTTQPDTg3C7HnC4XYfh8VMSoFBylIopiC+gceMaOImsSXNXdX0fqVPAs2aUggZQAaXqWirGYhCkJYqqAqgYflPhQ+USWO30JRx320FmY9Xr9PdYmgvy2SWYn17r+kL3SnK7sbk7mlvGDsmU5s1KU+o+zwJRoWUKOlwfApUtJmYpSUICFHMkupRDgZUqZublJY1b5RWB+JSJSezMuWMplj5lgl3YEsEpSkghiCXKTarp8Nw9cwgAFSlBwLABwPAOR5w3nYCXKSEKVmmnIsBIcZT+DKkjmc76aOIyvUtyt+3z57D89Uloom4bOikvIpVQahJS6WyvV6+sCycGCqZUZkJUaMU5UirEmujAbR1QVKUJa1nOtJAUlScqS8tSg0x2LFnF6neFS+FzlzzOlqQ6FglISkUuSEG40rUtq4gQyvaeg+W7OeThSjNLVVXaKDh6gNQGxqCXbWLuFzAlYKUpWUsyV5jmL26nXanhDGfPOJC+ySMgmNnklQclCQ9aleXKD5RPgPBUJlzEzFZUJVyko50Oq6iATlGU2AcA2aNLknF8uvsUljtvf8AAxwGPyBKihBTMBSoZ2BZRuG5TQirO3nHiKkj5pZTXNlIKQeaou5oAfHTVVx+eFKCMMuctCUB+0SHzZlVDVY5yz/mbaOg4dIxOIk55gbKAyyk/LqyPxFTAPq14xZYKHrf3/QVxbXFbJYDH4ooWZJSFJTmCUoukmoKiGYMaO5tWLuA8ZmhGdbgii0gFwU0GcAguQNR+HTXfD8Zh0SggqUCsl1spGY9G1D62oR1bcCloWtWQJlJfMHQkE1YFkkB3S5dyWApGLLKKjK46L4naSvZT/ELhgXhJU6XJWh2zKNAXTQM9KwJ/C/h0tfZpW7icZhpcJQMgP8AyqB0MdB8ccTJwbLWTmmgJAKWNCapZwIY/wANeG/0TNcEkhqVDXjTilyUYY1ab7/TqbFHdgHxrwAzMWguTmCQ56OP0juVcPSgOA7BgNAAAAPQRficOFLQSHywYY34vAxnLIpdE9fT5Y1nC4/4dXiClUwFLH8KsoKAbENtbvrHmvH8NkmoQkAFyxFyKsTpbUUj3fia8stRcgsWZrto9o8i+I8Lh04jDgJKUs66glyTR1Agtax1GkYJYV4bKsfK9WLKKas57jvBpqCDMf8AqALRclQU1aHl0d/WKl48KCZE3s5ctJJdKDq4DsSaENfbaO14z8OJmzFmbMRLRUpVM5eRLBIAAo2jxxE0yU5kSymcofiRLUDygV5gwTRn6k1i+KXJUYZwcXoS8bwMpKQqXMCw9w7hgCfm/wB3rDHhQMoFRlqE4iyQVcrAizhL6VevWERwqps5aQwD1UQz9wDh+6OoxvFMRJWChHZkVKUACl0FSUdFOxLVjVkXoULsGorYHiE8yOy/rBSXIyqBzUCktQjKVCrgWfYMJXBpoyqnAy0HlCFEIIJUgOe0IJBJdw4D7CKuBfEOIkLdHYpzOkhZZKUkqJBcUqpz10tBWMnrmqHazpa0HKAhM0zCRmoHLDRwA4D2iU3x6Cry1biPOJ/CTHNNw4lgJBzSktl3AEsMHAYqZ7V257HYcZpOSYZbqbOymAYADOolyRdnal4v4vx6cEZFzFEMxBWTmHUKJewp3QlxXxH2qpYzhKUZWSkMlCsqUrIy2cJB9kmeKE5epNv8x5yT6Dni/G8TMwacNMZSErJBKTmTlcAF98ztcUdoc/wpwi56lZ1jNIR/Q5qIzk9oyWubPo+unF8ZxYUkKTNWo1BSVksdVAm7/YQz/h7xWZIRN7I51qOUgLIypHMVFjpvo3WLdIOUgQm07fQ9L+JkypE2RiO0UZqJwlTChnOYPsA7eHc5jrjKM+WM5UlJDslTFimxyl3Yx5d8TYpCpCZoOY9qgnOmWMyXJosErUNCdaR1eExUhM0qlzciZqHIBJTLOWgawIYl6FjbZIZkrvo+1mmORWQ4vwdMmdLXLXM5XWlCQggAAZvnVnII2oKUjkJ2F4fmJXgpqlEvyFQSNwMtCxcP4GojreNcaUMxShBUFBKVEZgU8qlVzfKQdG/TncZ8UYnOchmJGwASAbnlz0iWSajL06EyuKPFRhgVULMLK1pEJcxSSWSVBiDq1C5cbXvpDU4ZbEKatS1Tb3eNYHBgqSglVVNfvA03I1j2VkT0TWZVsVpZXL8taqavSsTkoCCoKLZSGr5fSD1YMlLtlpUsD5iAZWFOdQZTBINadLHvjlNST2MskZJ7GmDk50KKvlCVEO1VAVJD0FWJ0eB1Y3LJksLhQD6ZVkCvcoRWJRQxBABpl33o7xKTNdCTlGVKlNSzhJMTpdeqE0029oqGIzpmEAZklJQkgqBBJB1YaG3lDdMxiAaqcAVo7kQtTNDsG8DTX9IuRMBYipFsv1/eFyK+xPKk+wXhcZNQrtJcwpZQS4UHBdxTUOnzEPUY2UpKTnWuckBnA5llQewzOKtf1jkcKVICgQRmU5YitSz1qzmG2Gx4TzZQDoXDijG1a/eIZsSu0hMnp1E6bBCcpGYqQpC8qgCogP8AlCjZVWOz06FccwypeGzKUhAVmyIUMxUsHMBmAJNAAC7AqJMcXxmepUvM5SxcCwylT0GoJd+vdFUkKWpKVEuwrc7G323iH4Ztqd1v2+fqPF1GyfwdxREmVOQqXmmE8i3H9MsHITlLuARdjSm3Q/DE9K1z0KRmE0doEkH5U0IBHyMQg0uSKUAPJ8Lkcy0GxKS46Zh5F/QQVxBEyXLTOllScpZRCqnKoBQLfhzJBY7DaNOfHGcmlpyr/X2KTneSvcY4XiC5GLCpbBWUgZ35SzOQHBIqWtXpDnFcZnzZssqmOUpDFCEl1lQJcNVnagJoxoSTys6YkzEVcEZgX1ym9yNaPqIvws3nahALsdWZx1iU8UW1JrdEVkklX9z0dHEFzZyJauymlKcyiQixLqHLRmDAXDAmC52HlDErmqURystxyjJygAlw9ww/00F448/E0wFQlokyQS7J1D2LKHmK90MeA8blkITNIKuYkqIylai9A+5TejC1XHk5PDzinJKvy/U1Y80ZWrsafH2OQZEuSgMQpzQ/KMzVVVrHwO0Ov4T8TJlzEM4BSx7wX+gjkvizHJXJORnKgSQCw2Ac0FLQD/Dvii0LmodvlUNga6+UUwKcMHOPWPxlI+ITTl2R7criiRPEsqBcABjqdIOxOLCNI8T4hxopxgKWAC0/LagTp4R23EOOKUl3CWNHLHpX34RV+OzYoP3ltfT6FucRv8VLWEBQIzEsE1JrdgBdnLx5jxvHLk4iTMGZKhUElJLOoAhxRxZ332hzjuMTAX7RBJ1TUFr0FXIGobl3EcPxbH9riEZyAApIcCws9H1rTeIYYvJmeSv5EeRNaGnHeKibQoNnIKgqruakEJP23Zop+FsEDKmTs0ou6CgzEpUBuAz1IDVDnRri4fHoQFBIeY4yqYZczgJUxDNbbS8aXhJktSQlLpUakh8+aigyiBfTcCkbcUVCPFaMiy9xBPxizNUTdswL81TVyDWph5Ox6Jq3kyJuTKAxBXz5aklI5iTasJJ+KBWElIAykcoZi53PhE/5sy3MpRKCKKSpjdjSlDaNUo8uws26WimZKBUUnNV/wqDFrNWt/SH2C4NPTLJmLlLSUsEkjMEtRhLo5DilXu0IMTxJZTlJKg7qbuIcO9WJ9YrXxPlAQmgOZKiqoPeKsdn0EGWPJJJL59gQtdhnxjHgy8qZbLBah+UVJGo2qDCVMpLZkgG7kFvIN6UiGG4vNQpjkXu43p6PB0nEqUXIDM5ap+0UUHjVJfuGblEWqxMz5gsZXfK1vT7x0vwKhUyWuV2mTtVOp7KDD5iaAUNU1BbaFPHVgS3BBPczW6wb8OTP/wAYAEAnM7i4dhWw1rAzS5YbSrYJzvFyWtj34lwK0YRS/wCZE6TLyJTkUKC1QzjzFbh4ccL4UmYAp1c4TzGmwFM5Jq3hWlI5/i3Cpow81RQlScpUssXYVpdnYDwFYZcGm4lMhExKuUpll8xOUAUDKdJG5/06R5s78rUl1/gHZNob8Tw848qOQOUhRSEsPmJfM5dnc7wqncLPLzqVyiqiPIUsLXME4niSzLVlL8ySpRJL0yulNkuKUHlC+XxNWkxLaZwHbztEILILNpbOQnO1MiXHMQVEkuSS5LA1Aa1O+I4CbkWgfMc6dbcwimRNoSsMC1yC7/SB8DjGJzkODSlaGlbR7yi92U4SaaYTiVr5gK6VNh3CKJMxSpiGAcpIDF6DfuaLeLYlAVMSpP41AFJY3PQwDhp4Kk5SX1zM3y/tDxhp6Kwh6bobycOXUL7k1/YCLeGoSErTMogT6nKCwVKWbHuHpA09aUrCiog5QVJSohwGLUtrBMzGBcqbQ5f6UytT8wlq77xKmdGDWzmcSnlSejeVPtDnh80BAAQTT8VLi4IfrAMxYWTs5I8QT9VQdw2akykjMXEwA0sDLP3pFsm40NkTlGkDKUsmeoDllsT0ClsPUw6XgcpL5Rdqu/8Atjnlzv8A9r/iQ3kUf+pjs+JIlKUkylKKCUkKKqEKCctCc1H2ieZNJEc6pL57CjEI/pTHPMwPhpWDOH4XL2uYcyFJAL2PMaV8fAQIVoOdIUpRyM6ulGuaUDdIJw8/tcPOVUqzI7/lCX9D5xKSbi0c4eigCRNZUwM9j/ar94un5l5knZzbX94CAbPQ/IbXfMn7wLOxC3diCUtbYlvq9Yp5bltA8tyqi7A5h2dqKIHvyg+TOHaEK5SS2+wNg9vrCxM7KoN+dKh4sPtB6C2JkrzcomIc7DMkGmtHjpRuW+4ZY+UrY0lFJQXS4Gb8TVqz0NjpSAgTLlBTk9mx8lOYMx+Nk9hiMpXmE2YEEEMoGcupo/ykawDNUChv9AFbg0JHURLy3HT9xIQcX9LOkxa+Q6ggbPfb7wL8LrAnqBYOn77QDgcbmkpBLqbLbRL+riIcKnhM8lSgAJZuWcghgNz01YxCOBqMo0Lig445xruG43FtiSofmU3kpi8dNwziCFAZmzOdKgMPfnHC4peZYqKk3LesHYbHJCAKfmdwCxDgEvS+tonn8NziqK5XJRTidrMnpQFKcnQEjKLGOL45PQqYk3S6ActHr6ODpEF48zMqSUqubhqku5tQD6wrXOBINAO0T3aR3h/CPHK2NilLdoY4bDy3U7toC5bYbaXpaCcUFjKkMnUAAuwF3tSwO8T4RilJM3JMVlUMpAKmUnI5SSzHW50ia5QUUhSmLKLCtihib7mzesVlqW/mjPOElKmc3OmHtEvS+9bvfq8b4dPzIIDDKog0v197RPjSkibLAehIr3s8CcJBVNXLSlyaltgf3jWlyhZfjzxbHOIxygjJmdJqQ1DQP5sO9oAnyySgJS7lgEg9banug/F8OxDuhCUsoBipN9rjpEMXhMSlEszASrMaZqWWqhB2HpEocVW0TjEpxHDWLqOW1mp6fWFuJmBM5IQoEZasehof0hxP4PNmpZlJI0dx3+9oTY7AGViEIYgqFNfmJSGfrFMMk3Te6Gw02037k8dNKkqB/C9T3fYw4+HJYVKl51HIkGibhz3Vr+0LMRJIkAlBGfMX3f8Ab6Qy+F8KVYdSik5QOUhQqrPYC9d2uIGWni17hlHlCo+414li0iQtQUABKWjIlRBW/wCYJSA1QWN96QZwcGbgJKgjO4KSlGYlASVAEgDlcggVhOicZUucqbJzcmVDuEpc85e7kUozuaiHf8K/iBKMMqQUBLKJExqKNSyiVAA1AHQmo18/PFxwOUFdSXf6HY4x8v1MFw/GOzSqW/KqjbObVqT0NLxpllzKzhD0ASn9bwo+Iu2mziQFF1jmKQAS4SGaw1e9vGpYnhSgMwGY2SSL6EaRaOBUpKrfUnKDa07+f3NycAcpSopPMCFNUU5k7ZbMOpiCuFIc0Tehc16x0RlSxcq/tH3VGDsr1/7YD8TNu7Mq8bk6WjneJcElrmzFEqBKzYjfqICn8GlpMsBSmWti5GxI0jrc0pyeZyXPMm57wYX8VSghBSlRKVpVdJoDXQaPFV4mTn10Phzz5KLlr/QCngcsWKv7v0EFYXhQGcZhlVLKWer50rBfvBg9WIQPwn+79owYpP5f+4xJ5sj7i/iMn/r7/wACWZ8P82YLAe4qYu4dwUy7TB8wUDzAgh2YjvhqnFA2R6q/WNnFj8o81frHPxGSqsH4mdVyX7/wJJvwylSiozHc2c/Vng5PCgwqgsAASKsGADkbBoNGK/0p9f1jP5joj+394Dz5H1YH4mT6y+4oxuATKSVDLttpFHAcIFozuygog1bUEejesPxN/wBv9giaZnd/aP0g/iWo13D+LShxt37nMTpJ7QoFSXF7tW7dIKl8P5Q/zNq36RucWxSS/wCMVYa0szax0aSB80weDf8ArDZc7il+pTJnaS3V7+bOSHAyqZmWoZXPKl3bSvSkPEYaX/8AGD3iGYm/6iBvT7B4ulKTrNUemZoz5PEuXVv9CMsssnWT+3+RTP4MiaAPkDuyGqfIwTjeFugply3WzPlI1S5LBnZOgh5JymgIHir6vF80BKfwE6X/APaM/wCLppWzTCNJep6OQw/ApmHw8xUyXcgpWyhlLsRUMxfzJ8EeDnf1xydoTmSlI/NkOU02NfCOk4vjCt0FWYajSFKMHLcKCQGLg9f1j0MebTc72FeLgm7su4LwubMxclBkLWnMMwbTXyZz0j0PFfBSGIOFSlxukfWOEw03Kp6G9w94eYfiSTUgHoZYPrGTxUpyacbVezHj4mE+uglPw1Il8i5UsJFmXLcM+6n/ABGvUxyPEvh6alSsvZMF5kjtE1D0HkI6TGY38SUoJ27MfWBlcTQtLKASRskgekLhzZYvlt/m7O8+MbS/cukScIDVfZqNwUDbUgsdnipWHSVtLUlagCzOCxI/QeURSZS6Kbp8zeRinEcPP/TX4E/d4Rddt/36GaVPov32axnBXJUuSkrZgolVNulO6FuC+G5spZmFHaDQpSolJ7wkxfMmLTRYIO7n6u0EYLF5asD4sfMXjQsmWMdO/n5jLMkuOyBxKwS5WObMwe4bdI1EUYzGLJQ6l0U7HqlQ+8OZ/FSUsVzE/wC4Zh61hRiZivzIV72gY5tu2qEk43d2SlcRINZixRnAc/8AkIjiJEuYoLK0rVYGaACACTQklqmBFEnRPgAPpEGO0Urdpk06ZnGZZKMoUnKkFgFClKMAaRT8PrmIlM5KCSQz9x6f5ivHk5C4paJ8OzJQlg1PrF/+qvqX5f8ADX1D8RiAtJSsEpLOCbsXGkRwikywQhOUGrA6xoYk6h+8A/URhnpN0p/tb/xaI1quxmrXHsXfzh6+ZjaeJEaJPfm/WKApH5fIn7xrIjdQ8AfV4FL2DFJBi1k6RWUnaCXTv9P0iKm0iKZkUihKDt4xaEKjYbeJDL+aObOciBkq6REYY7xM5GuYx09fKOtnWyAw3WMGG7zEu0EaE6rO0H1BXI0ZXQxISfDviHa9TEO1FGqYNMamEolJ3PhFny9Buf2EUAE10dqNeCpGHTsSfP0MJLXUaMb7CHiEiatedCXAUGNhcb2jpZRA/wCmsdSn7vFqMMk/S1fJovCZaWcKBPSkLlzc0lXQ26klyXQwSnukjyHqYul4dP5iP+NPRVfKNKyUZj/xL20YxNOKSQCkpLdC43jI2+w6jBPZelaEhiCzXFPHQwl4zjgKIUXN+nreKuK44h0oUG3GndWEz7/eNGDw/wDUyeXNfpibKHic4tQaezGpaeo9+EaJJuRGsym0KO0WSwrR/CkVoO9vCC5Kx+bwpAloKWyKkK2NdjEf5ZZ0V6w1lKNC4HkIuCX/AOqf+JQYh5rRVYkxNNw6kir+NIqD6P4Vjo/5YkOVBhpR9XqCekBYrhwPyh/7aekdHMnpnSwVtC13u5EVzJQv59IIVLAoEv4+2iGVzRJB2JH6ViqZKgbtiKUbrG+0SdG7omuWHqG8opmIToX9IfR1ImU7ERAloqzNZ4tTOB+YeX7w1HcTSiDeo6xoEaCLUSUmyj3axk3DK0D9HBPpAtBopV5Rop6/vEVpIuCPCK88OkMoss93jUV5zGio7QeIeI0S2wjfgIrIOgrGihWrxCjNRNSmjFTIgotdxGhMHsR1B4mGYdGjYf8AxEQlR+UPvSLpOGWbuKQXSGoiQB1iJSq9QIOlYUto2tDt4QSZQQQc2mo73r5CE5pBjH3FUqS5uDvWDJcumbTcNbvbrBeCnEqISlIP7f7TsRE0zpoJdBIc3CWD2rSElN3Q6iu5KUgmy7G3S4vfSsXfy6bsL93091gedMOuVRrolyO/WKV4iWAx8tN2iXFvoPySCVYk/gIB1y186U74tlTJxLuCNsrwNJ7Fw4Ne83GxiZmpA+YgWYUbwH7wriuiX7HKT7sYKxTXQR3gAfX0hJj8eVOEt/uAMU4rGrVy5yQ+wf0gNRGppFcWBR2xJ5XLSIrfvi2W+3dSNSpZJYFLae/CC1ymA0arv5xdutE6ZTiJxIZW+v6mB8oi2fYOGd28L/SK1p3vBQN9yeGQl7nwhgjCpSbl+8h/CA8Hle/d7Z4NCg5KVAi9/sYnO7HiEy5YdwebUU3oXuYmuUtWiXfYuPEkPGSUD5iU5m0YG+gJ8InLw78ylDZtr+XhGZumaUrB5cxSaLc0s1rdTrp1i3+dGjAnUo/beCkqNykFLAhmN++sBYiUkAEBSTpTzNPdo5VJ7QNxWixOOSCylEHup3bvAuKWlZo7dxp4gt5wtmzio5npvvGIxBSeov1i6w1tdSLyN6ZatAtU9LwOqmkXLxBUX5Q71bf6tGkzBsNoorRNg2Z9I0qSOjwVMG7ekaVKs4IG8MpAToCVLaLJOKWmxMWEbERUtJ2huvUdSGUnjgNJiUnwD/SNlGEXWqCevT/bCgoHsfeNZNoTyo/0toqsjC8dg5aQ6FZvL7WgREk/l9YnLWRb6j7wUniywGf0EP6ktbOtPqRlFavmZKdyQG89LwZIkJFVpURqoFwwva0Qw6ku2UEk2so18ttdYY4QLKQtKUvcBQKz/wBzMTXeI5XReXh4pksPgpbcqj0p5vr/AJiSpctIHPyvV6v3EDcjzi7hk6ctQKpYSGYkKazA8otb20GTMBJMwErObM5AVQumlLXKajVoxynxlUn+mwvCu1AsmQjMMqRUE/K228EJlMSEhyDWg3c3118YiMUlGUBbeBLk6b6NF+LxyUJZQrrYV6vtvE5cm9ICjGiJkn5gNHZQ1q9dqQFOUpyAmWw0F+jFVBEsTxkJKmdTdX+txfyManzVNmzAJOjVH5hXpDQhNdUB01oAxGJULIZgAdPow0iudNUpKrm9LAUL+6xeZwKSXp9rNQU/aBpcted3WQQfE1GrBo1RS9uhCSKcxP4cvVqHf7RqUAXZRpR6Nr9hDVBdIej71avSF+N7IVDvsA3u0NGduqFkklZRmyuDXu+51o8U4nEE6+ECzVjZmr76xBUwXjQoA42XZhpE0oURv3D7wOiYdKDV6wbw5CquRHS0rBKNdC7D4Y0cUNmIf9osmum5U25IgsLLO48A3sQBOWolqmtqeNPOIJuTBJUCkEmgD9Yxim57x7tEcju4AeNhOwoPdosLoJwBJVYkdz+kMV4Vj8wFqMABfQa6DvgHCkksCx069N6wwzIo83KoMCQlx0Af3UbRCbd6LY+haJIlpogqDaEksXJpoO6L5EoFlZFpNnSToXPqB9Irws1RLS1kKTVnSyqVBDAvXq3SDZmHrmWCVANTNWgJLOx730tGeTadM0KN7QFNkJCqqUCTW7uGozM308Y1jMaEuCHDtUvXuLexpB86bMAZCCoVzJSwF6OXNAzEGBp8sAF5Cgo05aAtsfE+HdAi9rl9znFroKcQkKIykBLGwTr4296xSjh+ZiLbgVfuenjB+Lm5gMiwkn84YmnRn6UDQLh86S5fKbjNpvQtGlSlxISWwadgCkvUju6RVLlEkAXPhDoSQphLWH1v+4NN9AYqn8PKVJSVjMTZmBLPc+PpBWXs2K8T6oUMHdvWLQA1XO1RFeIwqkUpFKVltIrVrTJ0y6YEn5Uq6kteIdlS5Pe4itMxV9NoztTDUxqkaKTbyvEQ+1OukEIciK1aUuWZve0FM5MhnIBAJY3axiA6xNqfL9YxIH5fSCNZ12Mk4cBRzGW4c5RUVe/XpAGExklDfizJoeYk1ap3/WFsucEHP2buCHU1KOaVb/J1hfhZ8yYpXZhJDWpvQNls+kRh4b0tNujY5yezqUSpbPLDuHLqYpqGDdwP36bkS7mic1yC9z3UNRd4USRNSnlAZVCNTtmT+EAvW994rl4lec5ZZSC55quCWdjUMmtOt4XyW7piXasaS8HnGaikglrNToNCx8zFyMDlKsxTLTSgsauT07rV8IDxGKX2bFkhb1Dto7HUh2vEE4uUSCpRBOjhmelGozC8K4zYtoaTJOHlggZSksetSXAGzawPPmyilJRKKybB/wAoNwK1pTr4QtRPQkEskhP4iXIsQK0YFhpeK5fHE0WAzAgnck7l9S7D7QVgl12w39B/g8XOISAkoAajNRw/lEMXNWmqk5u7wPe9SGhGvjSsrhT5TZz5Uvc3gCdxCaqrkhQdtmt9BHR8K27pIDbapDOZxQqBQHApQ6kUH1gCbNLu7wKMQWffSJJAIqP3jSsSiScN2zaRrc/SNudH8vb98QEpn6/o0HYXBmgfz7oaTSVhbSRVJwualifKGsnBlKXIN3NNGqOov5xLAyCANE3zM/8Axu+9Noux85YJ5XFgQ7EP6RmlNt0gLoBlKgaks3pufSNJFQdd4rm40k5SG1d7WtGkqHjBaZDL9CS5XsxQWEEJJ1gOfNSTVx7+8dBNiQTboJwqwknMH3asHowYmFhmD1rbyH6bwrw6ku6tehPdDRMvOGSpYo4Sai27wJprZoivcOThXYFdElzlVYjViH9asL1jZwaWYYkpKvlStKqh37u+8D4ZakhkAq3YXLDqAptzY97Q0wCOQGYkupQ+dmBNKE2DV9Kxmm3Hd/b/ACaoJNdAhfBFpbsyhJYfiIeocgClBW0BSsHlHL2h5rEBlVANKtajXcbxrHSEhX9QqJLAANQizB3BfbqIBm8WQkBKcxCQAnMsgHd3DhvywkI5JLrf9hpcL6UE4risxJ//AJWAoxBFGYPo5LeXkDP4hKmAvIPXKGLuGt5xi+LqUzjNUMU0Cqa0ZwxLNEMVi01cgaDJe7gvpeLwxca1v82RlJ+4JJxKElSkAuzMR4WN4ul48Ev+ED5aMp2sGHi2w743Mlauoku3XmcVJ66/WBZishsNetPttFqiybdBM1YIDEJDNluzMLvWx7hAeIlCpCgaswB79osRPl/iTTUDeut2sNLRZNEpTGqPE6mwo5grQrVi5KD96Ri0+/YgqdhwxuRvo79NWanWB5spqjz6eMUTsF7KTMIMXS8Qe8P77oqmSQQwAYu9fNoyWhhQWH7wzUWhmotBcsEnfWNrkb18R94oKCxqx2HUO8UkqDVMKo+wiidN/ITMoJCVgPcpokumpLVc3+sJzhASXOTK+bKTVi3c9q2h4qQhSQzBVAlQLOQNdhd+pjM6c5RmYPzvTatdaClqN35o5WrNTSfcUycKooUoZmJDOSQ4O5pZuopF83gjuOUKZ2KgzEm3UUp3xZOlEp/NyvTcUJDa5frAuLU6uYKDZSPVma9ekUUpN6YOjBVYCZXnCgp3y9/gIjLwBUFAlmNiGo7kjrd+hhiqcoJBUFGt+7u3f1ERx5UUDIpIoSoPV9wPBt4opysF7ISUywlORQOUEs7Oaip8Qe8GKOKYNJsXYh0swSATYHTTekLzOyMLnfS3nr70xUw3JNb1feHUGndnbTsxYCX8q+MTZLaU/WIBAqCa7GJBhSpf6wzEZkoPVu79YrVm0H+YsXPFgO6LJK8yR1s0Da3QNrdFcp6d7P3Q44dLfKVHK9u+n6QBLSlRd/lLEC48PF93MPuHyUAX5uWiqHLRvf8AmI5pUjqt2RUil2ANyKNv39NYWzpoS5E5RDa67uC47oa4zickEDITUk1oPDT9WhXOWMuUIAFuX9aVbXpE8dvqvsGVAk/EhT5RR/Wg8bRTLUoHrr77ojOarFu46U3itJNa+zTyvGpRVAUUw0TSffdtEco18YoE9nTXof0iJW5t76QvBicGGy1JGttCbxfLxZFi1ut7W8YXZ0PUXt0ce/OLky7lJYt3aABvImA4ruFKup0svFqIJTlDBtGDeGo+hjWImrCkFaBl15g1qKSBU67mu4hJKWtJSWJcsnby8YaYfGTJYUMpHME5bgWNA7daOXjLLFxdpF4TvTCsDh5iSCsJAJpn/CSEmgJf8TOTSCJBdWSYEAEqYkkcwoD0oSAxZwesLpHFlZloCHc85X+XIGbLv03O8E4qUDnzkBLsk1dIZgDerOXrcGkJKLv1aKprsWmYQRzoSgsAklNasSTrYlxqfGKcRIUT/TCUlgSyBypNGd61G2g3ELpvD5/aFSbO4WkA2pqPlsWrvq8Fzps6WyANA/MAAqpYm1GcaB2alDwSa4tAr3JYrChSlJrS5AYA1JFNG1GohZOypHKSoOxrbclLPBS+MmW4XdPyhgcr0qRc6afoBK4gpZOZO/MzUA1AG9/CKwhNLfQlOKe0UmXRyX1c9KfaLMKoJNLt9YDTiSDmZkuzOTcC5iteIzcyRXMHuNGp3Ro4NkuDGs5aMuXUbbF6Vo9bneKpkzNRSWYBJ79z3tpA8uYk1UWI11pb7QbglE0JSwBIJVVvlDj3WJtUgULVeXUW2p70iUuW5Fd3rbvgpWEW7oajNtpv78ogvDzCnMBRqUZyKmttD5w/JMPU1OQXIDBywKiNBv3RLKbAWpQE/SIycRlmc6Q9swNiWBILF3fZ7xKVgwoOlahUuHAq5+zR1V1DxX9RHC4wAi5L/wD1DMdiXgfimHW5UFlya1ow5Tc3apv9YyMilcZJotdMrw8yYgqBJDdXat+ug/xDnDS1LD9oBbx61DpqztfzjIyEyvVoEpdy9FygqqxLk62cDq/nWBcfNQmgyliQeuvfq8ZGRKEbZO+gjxE5yGr339fdIilTXU1YyMjco9i6jeieVJ1r5xKYGAL+/f1jIyEa3RNqnRQFHM+l2+8XYYhIdVq+6aPGRkF70M96H0magpTkQylAUOrVSr6exFeKTo7FLNWpoWIFmp6PGRkY6qVEmgADKXIKlEj36RorI0obf407oyMit2J1VsyWkKahP7xbMw4QKAl2jIyElJqVCSm1JRA5qbnc/wCY1LVVvbxkZFltF47RBN3Z/frBeHBLEhiDfevr3xkZHTOnoNXjyOVmYBKgCdrk+g7++IyJqSllqVmPyhzymrZT1N9em2oyFjBUPFBKciJLqQasK3qBWtK6kdYsGOBOVIUykC5oMwYAODR9G1O0ZGRNRTVsb6jPAKxIVl/CcoCQASwGlTUDawGsB46RmUyiyrFlApWpgoO5qBmZ9L924yMmOV5NJLV/f+Cko6FmJwUtSyldmCQoKolRYkkPUVOpuIMXw+bQFOZJstwzK5i9GdyR4RkZFs2WUEvqSju0BTFpBWCk0LE5WFzVj1SfLrC/tQVFLUeoD1epNYyMjTDabFaWyZwoJcEAWr7tE0hrgEM1L3cnujUZAtkeTfUPlpUwSkkhxarsX3pdqddouxjnkGdIDnMfxfmoKAMWjcZGeUvXQRfJSSVcpU6a9Gs3W3lBqMQtFAHq/Mzv1YNGRkPKVyaC3q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6" name="AutoShape 6" descr="data:image/jpeg;base64,/9j/4AAQSkZJRgABAQAAAQABAAD/2wCEAAkGBxMTEhUTExQWFhQXFxwaGBgXGRweHxkaHBgaHBggIBoaHSggGh0lHxocITEhJSkrLi8uGR8zODMsNygtLisBCgoKDg0OGxAQGzImICQwNCwvNDQ0NzcsLCw0LCwtLCwsLC80LDg0LywsLCwsLCwsLCwsLCwsLCwsLDQsLCwsLP/AABEIAKgBLAMBIgACEQEDEQH/xAAbAAACAgMBAAAAAAAAAAAAAAAEBQIDAAEGB//EAEAQAAECBAQDBgQEBQMEAgMAAAECEQADITEEEkFRBSJhE3GBkaHwBjKxwUJS0eEHFCOS8WJygkOistJTwiQzNP/EABoBAAMBAQEBAAAAAAAAAAAAAAECAwQABQb/xAAvEQACAgIBAgUCBQQDAAAAAAAAAQIRAyESMUEEEyJR8GGxFHGRodFCgcHhI0NS/9oADAMBAAIRAxEAPwBEnEZlKlocpS6nDB1MNUlmezbxdwsSxMCpgWSmgFWzUZLivV30JhNhuJCUKABTuFb/AHIgOfjFEMVE1dic1e7S8fP+S3a7Hgx07R3UoylFSEplpQpQWAlznzkFOb84ZJow9Ki8Yw0ibPnJSZil52IIygDLRswdh8oe3UNHK4fi8xCChKAebMSaEtVIfYHTrFPbrmkzFKcrDmr9f2G0KvCyUuXKvi/gu5+nZdhcHO7fs0hSVoNFJJzOC4qPfk0XYzBz1u+YqSu7Cq7Bri8U4DDzCsNmSV0cVJCqKZyHevrBnGEzklGXMRMRnSQC6kqqCwoCG0q+8XcnzSTQEax6yplLMschdIU5U4Z9TmcKUSTc0ZqgYmfLFEpWlO6600YJPobMLxXMxClskIQkA0IFSa3VUl7nSNLFGUCQBcke/wDMUSrqCVXs2iekJyAV/OS19HDEjv67wSoFCCWAJIKQsODYlmZj12aF6UUBdmIIbQg019I2cbNXlzKKwPl1pZg5hnG+g9MM7ZHZqU7LSr/VUXBoWcO29oyXxQpllIDC6ikkEgMVV0+UH/imAZwUapcFxRR5ffXpGpgDEapSXSSHy3tbpc2g+Wn1Oq3Z0OD+IJZLqlCZLOYDMolYBdv6lHa9ukEfDiElSiVMQBo4YkBjm1Bu3neOXwKQjmQlkhxlmF6kMSwpeo9iGiZqc4yK5dSRbuF3Abx3FYhlwpWogm+Muo94j8Myu2SjtAgzMrZg4q4qoFhmpQ0rAHDeEpJUhK80wEgBuRg+U51MKite5rxVMmKnqqQFFt2egCuY0DVO3jFmBK0Ky5lBBKRMWkOEglqGwOjvvEP+RQpy2K2m+mieOQiWopClKIDu2XKaMREsLgxiJKpCg4JKgUipNXUH1oDW7Q8x3BJCkypiZ0wiaohICM5LKOZRCXIDkAlibFojIRiJS1ycKhJKTmBJSuhHKAflYpUDUCuzVlHMqtPa7spDHKE77fTZyM0IT2abLluhYYh8qqGpdyD0Zn1jsVTZk/8AllqyEDkAFxnE1KRlrQgDTURz3xJImky5qpaUqWnmUCOchRct+GoalOWkdnwSatWAkGXOSZkmYhZcBRCu1KEJUX5U5d7tFsvGSUn89zTjTcmm9CfBfEasLORMEoBQkBCgq6ia9oCRQqpvfW0dl8M8LmTsNMxGUS5k5a1Ag2TpXYHe7dY4r424b2ONWFrK1KYklLVIFAPyiw0YNHpsiRMGHkSVKyy0ykk5AoklrONGfyhMjjxamnr7/YvBO2mcRxbB4hLB5i0KY0CnUSQXbUHZ3tHG8YxU5M8KUVJJBAJf5bbnr4vHt2O4skIK0oTMCEgozFICRlNQ+tLDpHkfxQvtsXLKqkgZqhirKTQi6XPfcXhMDSlp2t/Pb9BJwir/ACFuN4coFC1zEzM5cHdyKkncsK6nSNzkqTKzoTlmnMDllsAGDMsllEu4YWDveO0nfC/Yyv5maycqlBMoapHMAFKGYficEPC2TxbCz158VOnKQl8iaJ5q1zKVVVBoAH0F9EZN0mR4KL2c3JOaTLMybnqWSakFQU4JrzEpo9k5vHvvh7+FiwsLnLMtIFAgjMS3RwPMx5rMx5RISlmT2hPM7uRyubEsDTpB+F+MMYlTJnTXLBs6nVXzrF4xp21oVTiq5Kz1OXwKWib2UiUmbLKiFq+UhQBTVQSBqahq6msa+K+HokZV4aWUzQpOYgcqSQxJKuQqY3L3emu/hj49kolIlYjMlaaKVU66k6wp+LvjdK2XIlpUJKhMKs1CPlLpIBY5gH6iA1j4el7f7GnzINaYx+K8KiZg8pQuUvKr5AnLmAqVqRTIKnM27bR5D8TcLMksCA4BzAKKSSxBSpQcpFbUJOrQfxb4gn4+d/TCquMqAEkgl+YpAcvqT9YpxfDcSFyytKgAQkFSkrYP+UElgxozQYy4S20Rnk7pHMzp03CzQUzSFqSXIzJKXcKSaBnG2ihHS8ExDYPPdYnFgEqSoAJBYzHbKQVDKzu5fY/42+GTKwMjETUgzlTV51uDmTdLkUemjM1oDwXCVKwEpQ+eYpYkoQkAqVmQFEruogEnYBN6mLznGUE37lGrS1su+COEy+I46cqas0TmScuZ15klRyZXYvahALPSPUuNcOXNMkplS5yZJZ1SylNq5UgqA7wHcBrMV3w9wvDSMXIThUJyzpK0EKVmYABWYirEl7kuQSwj01ICRYJ+nW2kdGPm2+iKRitnk3xOMBaUhM5bHMhSWQi6lK7Q5VAghql9NSD51jcGZigo/wBKlEpACWu4GYMK2FHBj074sx+EdS5QVMmggBhQpKuZA5SAlnGd3qbsBHmyuLI/GmePyhE4AAbAKlks7+6nNjTTfEzZXvqBYlDijE9wb11gcSWBfcWrrQf4gOVirknu6j20Tkr7RShlsl6lnDjbXpGlY5RM8cco9ehJcrQrLu5SQwG7eDwXgkNLcF2oGegBLO+tIVYkFJ1bSr+gMGcLIKFMXXnNa2oAB3uTTQPDTg3C7HnC4XYfh8VMSoFBylIopiC+gceMaOImsSXNXdX0fqVPAs2aUggZQAaXqWirGYhCkJYqqAqgYflPhQ+USWO30JRx320FmY9Xr9PdYmgvy2SWYn17r+kL3SnK7sbk7mlvGDsmU5s1KU+o+zwJRoWUKOlwfApUtJmYpSUICFHMkupRDgZUqZublJY1b5RWB+JSJSezMuWMplj5lgl3YEsEpSkghiCXKTarp8Nw9cwgAFSlBwLABwPAOR5w3nYCXKSEKVmmnIsBIcZT+DKkjmc76aOIyvUtyt+3z57D89Uloom4bOikvIpVQahJS6WyvV6+sCycGCqZUZkJUaMU5UirEmujAbR1QVKUJa1nOtJAUlScqS8tSg0x2LFnF6neFS+FzlzzOlqQ6FglISkUuSEG40rUtq4gQyvaeg+W7OeThSjNLVVXaKDh6gNQGxqCXbWLuFzAlYKUpWUsyV5jmL26nXanhDGfPOJC+ySMgmNnklQclCQ9aleXKD5RPgPBUJlzEzFZUJVyko50Oq6iATlGU2AcA2aNLknF8uvsUljtvf8AAxwGPyBKihBTMBSoZ2BZRuG5TQirO3nHiKkj5pZTXNlIKQeaou5oAfHTVVx+eFKCMMuctCUB+0SHzZlVDVY5yz/mbaOg4dIxOIk55gbKAyyk/LqyPxFTAPq14xZYKHrf3/QVxbXFbJYDH4ooWZJSFJTmCUoukmoKiGYMaO5tWLuA8ZmhGdbgii0gFwU0GcAguQNR+HTXfD8Zh0SggqUCsl1spGY9G1D62oR1bcCloWtWQJlJfMHQkE1YFkkB3S5dyWApGLLKKjK46L4naSvZT/ELhgXhJU6XJWh2zKNAXTQM9KwJ/C/h0tfZpW7icZhpcJQMgP8AyqB0MdB8ccTJwbLWTmmgJAKWNCapZwIY/wANeG/0TNcEkhqVDXjTilyUYY1ab7/TqbFHdgHxrwAzMWguTmCQ56OP0juVcPSgOA7BgNAAAAPQRficOFLQSHywYY34vAxnLIpdE9fT5Y1nC4/4dXiClUwFLH8KsoKAbENtbvrHmvH8NkmoQkAFyxFyKsTpbUUj3fia8stRcgsWZrto9o8i+I8Lh04jDgJKUs66glyTR1Agtax1GkYJYV4bKsfK9WLKKas57jvBpqCDMf8AqALRclQU1aHl0d/WKl48KCZE3s5ctJJdKDq4DsSaENfbaO14z8OJmzFmbMRLRUpVM5eRLBIAAo2jxxE0yU5kSymcofiRLUDygV5gwTRn6k1i+KXJUYZwcXoS8bwMpKQqXMCw9w7hgCfm/wB3rDHhQMoFRlqE4iyQVcrAizhL6VevWERwqps5aQwD1UQz9wDh+6OoxvFMRJWChHZkVKUACl0FSUdFOxLVjVkXoULsGorYHiE8yOy/rBSXIyqBzUCktQjKVCrgWfYMJXBpoyqnAy0HlCFEIIJUgOe0IJBJdw4D7CKuBfEOIkLdHYpzOkhZZKUkqJBcUqpz10tBWMnrmqHazpa0HKAhM0zCRmoHLDRwA4D2iU3x6Cry1biPOJ/CTHNNw4lgJBzSktl3AEsMHAYqZ7V257HYcZpOSYZbqbOymAYADOolyRdnal4v4vx6cEZFzFEMxBWTmHUKJewp3QlxXxH2qpYzhKUZWSkMlCsqUrIy2cJB9kmeKE5epNv8x5yT6Dni/G8TMwacNMZSErJBKTmTlcAF98ztcUdoc/wpwi56lZ1jNIR/Q5qIzk9oyWubPo+unF8ZxYUkKTNWo1BSVksdVAm7/YQz/h7xWZIRN7I51qOUgLIypHMVFjpvo3WLdIOUgQm07fQ9L+JkypE2RiO0UZqJwlTChnOYPsA7eHc5jrjKM+WM5UlJDslTFimxyl3Yx5d8TYpCpCZoOY9qgnOmWMyXJosErUNCdaR1eExUhM0qlzciZqHIBJTLOWgawIYl6FjbZIZkrvo+1mmORWQ4vwdMmdLXLXM5XWlCQggAAZvnVnII2oKUjkJ2F4fmJXgpqlEvyFQSNwMtCxcP4GojreNcaUMxShBUFBKVEZgU8qlVzfKQdG/TncZ8UYnOchmJGwASAbnlz0iWSajL06EyuKPFRhgVULMLK1pEJcxSSWSVBiDq1C5cbXvpDU4ZbEKatS1Tb3eNYHBgqSglVVNfvA03I1j2VkT0TWZVsVpZXL8taqavSsTkoCCoKLZSGr5fSD1YMlLtlpUsD5iAZWFOdQZTBINadLHvjlNST2MskZJ7GmDk50KKvlCVEO1VAVJD0FWJ0eB1Y3LJksLhQD6ZVkCvcoRWJRQxBABpl33o7xKTNdCTlGVKlNSzhJMTpdeqE0029oqGIzpmEAZklJQkgqBBJB1YaG3lDdMxiAaqcAVo7kQtTNDsG8DTX9IuRMBYipFsv1/eFyK+xPKk+wXhcZNQrtJcwpZQS4UHBdxTUOnzEPUY2UpKTnWuckBnA5llQewzOKtf1jkcKVICgQRmU5YitSz1qzmG2Gx4TzZQDoXDijG1a/eIZsSu0hMnp1E6bBCcpGYqQpC8qgCogP8AlCjZVWOz06FccwypeGzKUhAVmyIUMxUsHMBmAJNAAC7AqJMcXxmepUvM5SxcCwylT0GoJd+vdFUkKWpKVEuwrc7G323iH4Ztqd1v2+fqPF1GyfwdxREmVOQqXmmE8i3H9MsHITlLuARdjSm3Q/DE9K1z0KRmE0doEkH5U0IBHyMQg0uSKUAPJ8Lkcy0GxKS46Zh5F/QQVxBEyXLTOllScpZRCqnKoBQLfhzJBY7DaNOfHGcmlpyr/X2KTneSvcY4XiC5GLCpbBWUgZ35SzOQHBIqWtXpDnFcZnzZssqmOUpDFCEl1lQJcNVnagJoxoSTys6YkzEVcEZgX1ym9yNaPqIvws3nahALsdWZx1iU8UW1JrdEVkklX9z0dHEFzZyJauymlKcyiQixLqHLRmDAXDAmC52HlDErmqURystxyjJygAlw9ww/00F448/E0wFQlokyQS7J1D2LKHmK90MeA8blkITNIKuYkqIylai9A+5TejC1XHk5PDzinJKvy/U1Y80ZWrsafH2OQZEuSgMQpzQ/KMzVVVrHwO0Ov4T8TJlzEM4BSx7wX+gjkvizHJXJORnKgSQCw2Ac0FLQD/Dvii0LmodvlUNga6+UUwKcMHOPWPxlI+ITTl2R7criiRPEsqBcABjqdIOxOLCNI8T4hxopxgKWAC0/LagTp4R23EOOKUl3CWNHLHpX34RV+OzYoP3ltfT6FucRv8VLWEBQIzEsE1JrdgBdnLx5jxvHLk4iTMGZKhUElJLOoAhxRxZ332hzjuMTAX7RBJ1TUFr0FXIGobl3EcPxbH9riEZyAApIcCws9H1rTeIYYvJmeSv5EeRNaGnHeKibQoNnIKgqruakEJP23Zop+FsEDKmTs0ou6CgzEpUBuAz1IDVDnRri4fHoQFBIeY4yqYZczgJUxDNbbS8aXhJktSQlLpUakh8+aigyiBfTcCkbcUVCPFaMiy9xBPxizNUTdswL81TVyDWph5Ox6Jq3kyJuTKAxBXz5aklI5iTasJJ+KBWElIAykcoZi53PhE/5sy3MpRKCKKSpjdjSlDaNUo8uws26WimZKBUUnNV/wqDFrNWt/SH2C4NPTLJmLlLSUsEkjMEtRhLo5DilXu0IMTxJZTlJKg7qbuIcO9WJ9YrXxPlAQmgOZKiqoPeKsdn0EGWPJJJL59gQtdhnxjHgy8qZbLBah+UVJGo2qDCVMpLZkgG7kFvIN6UiGG4vNQpjkXu43p6PB0nEqUXIDM5ap+0UUHjVJfuGblEWqxMz5gsZXfK1vT7x0vwKhUyWuV2mTtVOp7KDD5iaAUNU1BbaFPHVgS3BBPczW6wb8OTP/wAYAEAnM7i4dhWw1rAzS5YbSrYJzvFyWtj34lwK0YRS/wCZE6TLyJTkUKC1QzjzFbh4ccL4UmYAp1c4TzGmwFM5Jq3hWlI5/i3Cpow81RQlScpUssXYVpdnYDwFYZcGm4lMhExKuUpll8xOUAUDKdJG5/06R5s78rUl1/gHZNob8Tw848qOQOUhRSEsPmJfM5dnc7wqncLPLzqVyiqiPIUsLXME4niSzLVlL8ySpRJL0yulNkuKUHlC+XxNWkxLaZwHbztEILILNpbOQnO1MiXHMQVEkuSS5LA1Aa1O+I4CbkWgfMc6dbcwimRNoSsMC1yC7/SB8DjGJzkODSlaGlbR7yi92U4SaaYTiVr5gK6VNh3CKJMxSpiGAcpIDF6DfuaLeLYlAVMSpP41AFJY3PQwDhp4Kk5SX1zM3y/tDxhp6Kwh6bobycOXUL7k1/YCLeGoSErTMogT6nKCwVKWbHuHpA09aUrCiog5QVJSohwGLUtrBMzGBcqbQ5f6UytT8wlq77xKmdGDWzmcSnlSejeVPtDnh80BAAQTT8VLi4IfrAMxYWTs5I8QT9VQdw2akykjMXEwA0sDLP3pFsm40NkTlGkDKUsmeoDllsT0ClsPUw6XgcpL5Rdqu/8Atjnlzv8A9r/iQ3kUf+pjs+JIlKUkylKKCUkKKqEKCctCc1H2ieZNJEc6pL57CjEI/pTHPMwPhpWDOH4XL2uYcyFJAL2PMaV8fAQIVoOdIUpRyM6ulGuaUDdIJw8/tcPOVUqzI7/lCX9D5xKSbi0c4eigCRNZUwM9j/ar94un5l5knZzbX94CAbPQ/IbXfMn7wLOxC3diCUtbYlvq9Yp5bltA8tyqi7A5h2dqKIHvyg+TOHaEK5SS2+wNg9vrCxM7KoN+dKh4sPtB6C2JkrzcomIc7DMkGmtHjpRuW+4ZY+UrY0lFJQXS4Gb8TVqz0NjpSAgTLlBTk9mx8lOYMx+Nk9hiMpXmE2YEEEMoGcupo/ykawDNUChv9AFbg0JHURLy3HT9xIQcX9LOkxa+Q6ggbPfb7wL8LrAnqBYOn77QDgcbmkpBLqbLbRL+riIcKnhM8lSgAJZuWcghgNz01YxCOBqMo0Lig445xruG43FtiSofmU3kpi8dNwziCFAZmzOdKgMPfnHC4peZYqKk3LesHYbHJCAKfmdwCxDgEvS+tonn8NziqK5XJRTidrMnpQFKcnQEjKLGOL45PQqYk3S6ActHr6ODpEF48zMqSUqubhqku5tQD6wrXOBINAO0T3aR3h/CPHK2NilLdoY4bDy3U7toC5bYbaXpaCcUFjKkMnUAAuwF3tSwO8T4RilJM3JMVlUMpAKmUnI5SSzHW50ia5QUUhSmLKLCtihib7mzesVlqW/mjPOElKmc3OmHtEvS+9bvfq8b4dPzIIDDKog0v197RPjSkibLAehIr3s8CcJBVNXLSlyaltgf3jWlyhZfjzxbHOIxygjJmdJqQ1DQP5sO9oAnyySgJS7lgEg9banug/F8OxDuhCUsoBipN9rjpEMXhMSlEszASrMaZqWWqhB2HpEocVW0TjEpxHDWLqOW1mp6fWFuJmBM5IQoEZasehof0hxP4PNmpZlJI0dx3+9oTY7AGViEIYgqFNfmJSGfrFMMk3Te6Gw02037k8dNKkqB/C9T3fYw4+HJYVKl51HIkGibhz3Vr+0LMRJIkAlBGfMX3f8Ab6Qy+F8KVYdSik5QOUhQqrPYC9d2uIGWni17hlHlCo+414li0iQtQUABKWjIlRBW/wCYJSA1QWN96QZwcGbgJKgjO4KSlGYlASVAEgDlcggVhOicZUucqbJzcmVDuEpc85e7kUozuaiHf8K/iBKMMqQUBLKJExqKNSyiVAA1AHQmo18/PFxwOUFdSXf6HY4x8v1MFw/GOzSqW/KqjbObVqT0NLxpllzKzhD0ASn9bwo+Iu2mziQFF1jmKQAS4SGaw1e9vGpYnhSgMwGY2SSL6EaRaOBUpKrfUnKDa07+f3NycAcpSopPMCFNUU5k7ZbMOpiCuFIc0Tehc16x0RlSxcq/tH3VGDsr1/7YD8TNu7Mq8bk6WjneJcElrmzFEqBKzYjfqICn8GlpMsBSmWti5GxI0jrc0pyeZyXPMm57wYX8VSghBSlRKVpVdJoDXQaPFV4mTn10Phzz5KLlr/QCngcsWKv7v0EFYXhQGcZhlVLKWer50rBfvBg9WIQPwn+79owYpP5f+4xJ5sj7i/iMn/r7/wACWZ8P82YLAe4qYu4dwUy7TB8wUDzAgh2YjvhqnFA2R6q/WNnFj8o81frHPxGSqsH4mdVyX7/wJJvwylSiozHc2c/Vng5PCgwqgsAASKsGADkbBoNGK/0p9f1jP5joj+394Dz5H1YH4mT6y+4oxuATKSVDLttpFHAcIFozuygog1bUEejesPxN/wBv9giaZnd/aP0g/iWo13D+LShxt37nMTpJ7QoFSXF7tW7dIKl8P5Q/zNq36RucWxSS/wCMVYa0szax0aSB80weDf8ArDZc7il+pTJnaS3V7+bOSHAyqZmWoZXPKl3bSvSkPEYaX/8AGD3iGYm/6iBvT7B4ulKTrNUemZoz5PEuXVv9CMsssnWT+3+RTP4MiaAPkDuyGqfIwTjeFugply3WzPlI1S5LBnZOgh5JymgIHir6vF80BKfwE6X/APaM/wCLppWzTCNJep6OQw/ApmHw8xUyXcgpWyhlLsRUMxfzJ8EeDnf1xydoTmSlI/NkOU02NfCOk4vjCt0FWYajSFKMHLcKCQGLg9f1j0MebTc72FeLgm7su4LwubMxclBkLWnMMwbTXyZz0j0PFfBSGIOFSlxukfWOEw03Kp6G9w94eYfiSTUgHoZYPrGTxUpyacbVezHj4mE+uglPw1Il8i5UsJFmXLcM+6n/ABGvUxyPEvh6alSsvZMF5kjtE1D0HkI6TGY38SUoJ27MfWBlcTQtLKASRskgekLhzZYvlt/m7O8+MbS/cukScIDVfZqNwUDbUgsdnipWHSVtLUlagCzOCxI/QeURSZS6Kbp8zeRinEcPP/TX4E/d4Rddt/36GaVPov32axnBXJUuSkrZgolVNulO6FuC+G5spZmFHaDQpSolJ7wkxfMmLTRYIO7n6u0EYLF5asD4sfMXjQsmWMdO/n5jLMkuOyBxKwS5WObMwe4bdI1EUYzGLJQ6l0U7HqlQ+8OZ/FSUsVzE/wC4Zh61hRiZivzIV72gY5tu2qEk43d2SlcRINZixRnAc/8AkIjiJEuYoLK0rVYGaACACTQklqmBFEnRPgAPpEGO0Urdpk06ZnGZZKMoUnKkFgFClKMAaRT8PrmIlM5KCSQz9x6f5ivHk5C4paJ8OzJQlg1PrF/+qvqX5f8ADX1D8RiAtJSsEpLOCbsXGkRwikywQhOUGrA6xoYk6h+8A/URhnpN0p/tb/xaI1quxmrXHsXfzh6+ZjaeJEaJPfm/WKApH5fIn7xrIjdQ8AfV4FL2DFJBi1k6RWUnaCXTv9P0iKm0iKZkUihKDt4xaEKjYbeJDL+aObOciBkq6REYY7xM5GuYx09fKOtnWyAw3WMGG7zEu0EaE6rO0H1BXI0ZXQxISfDviHa9TEO1FGqYNMamEolJ3PhFny9Buf2EUAE10dqNeCpGHTsSfP0MJLXUaMb7CHiEiatedCXAUGNhcb2jpZRA/wCmsdSn7vFqMMk/S1fJovCZaWcKBPSkLlzc0lXQ26klyXQwSnukjyHqYul4dP5iP+NPRVfKNKyUZj/xL20YxNOKSQCkpLdC43jI2+w6jBPZelaEhiCzXFPHQwl4zjgKIUXN+nreKuK44h0oUG3GndWEz7/eNGDw/wDUyeXNfpibKHic4tQaezGpaeo9+EaJJuRGsym0KO0WSwrR/CkVoO9vCC5Kx+bwpAloKWyKkK2NdjEf5ZZ0V6w1lKNC4HkIuCX/AOqf+JQYh5rRVYkxNNw6kir+NIqD6P4Vjo/5YkOVBhpR9XqCekBYrhwPyh/7aekdHMnpnSwVtC13u5EVzJQv59IIVLAoEv4+2iGVzRJB2JH6ViqZKgbtiKUbrG+0SdG7omuWHqG8opmIToX9IfR1ImU7ERAloqzNZ4tTOB+YeX7w1HcTSiDeo6xoEaCLUSUmyj3axk3DK0D9HBPpAtBopV5Rop6/vEVpIuCPCK88OkMoss93jUV5zGio7QeIeI0S2wjfgIrIOgrGihWrxCjNRNSmjFTIgotdxGhMHsR1B4mGYdGjYf8AxEQlR+UPvSLpOGWbuKQXSGoiQB1iJSq9QIOlYUto2tDt4QSZQQQc2mo73r5CE5pBjH3FUqS5uDvWDJcumbTcNbvbrBeCnEqISlIP7f7TsRE0zpoJdBIc3CWD2rSElN3Q6iu5KUgmy7G3S4vfSsXfy6bsL93091gedMOuVRrolyO/WKV4iWAx8tN2iXFvoPySCVYk/gIB1y186U74tlTJxLuCNsrwNJ7Fw4Ne83GxiZmpA+YgWYUbwH7wriuiX7HKT7sYKxTXQR3gAfX0hJj8eVOEt/uAMU4rGrVy5yQ+wf0gNRGppFcWBR2xJ5XLSIrfvi2W+3dSNSpZJYFLae/CC1ymA0arv5xdutE6ZTiJxIZW+v6mB8oi2fYOGd28L/SK1p3vBQN9yeGQl7nwhgjCpSbl+8h/CA8Hle/d7Z4NCg5KVAi9/sYnO7HiEy5YdwebUU3oXuYmuUtWiXfYuPEkPGSUD5iU5m0YG+gJ8InLw78ylDZtr+XhGZumaUrB5cxSaLc0s1rdTrp1i3+dGjAnUo/beCkqNykFLAhmN++sBYiUkAEBSTpTzNPdo5VJ7QNxWixOOSCylEHup3bvAuKWlZo7dxp4gt5wtmzio5npvvGIxBSeov1i6w1tdSLyN6ZatAtU9LwOqmkXLxBUX5Q71bf6tGkzBsNoorRNg2Z9I0qSOjwVMG7ekaVKs4IG8MpAToCVLaLJOKWmxMWEbERUtJ2huvUdSGUnjgNJiUnwD/SNlGEXWqCevT/bCgoHsfeNZNoTyo/0toqsjC8dg5aQ6FZvL7WgREk/l9YnLWRb6j7wUniywGf0EP6ktbOtPqRlFavmZKdyQG89LwZIkJFVpURqoFwwva0Qw6ku2UEk2so18ttdYY4QLKQtKUvcBQKz/wBzMTXeI5XReXh4pksPgpbcqj0p5vr/AJiSpctIHPyvV6v3EDcjzi7hk6ctQKpYSGYkKazA8otb20GTMBJMwErObM5AVQumlLXKajVoxynxlUn+mwvCu1AsmQjMMqRUE/K228EJlMSEhyDWg3c3118YiMUlGUBbeBLk6b6NF+LxyUJZQrrYV6vtvE5cm9ICjGiJkn5gNHZQ1q9dqQFOUpyAmWw0F+jFVBEsTxkJKmdTdX+txfyManzVNmzAJOjVH5hXpDQhNdUB01oAxGJULIZgAdPow0iudNUpKrm9LAUL+6xeZwKSXp9rNQU/aBpcted3WQQfE1GrBo1RS9uhCSKcxP4cvVqHf7RqUAXZRpR6Nr9hDVBdIej71avSF+N7IVDvsA3u0NGduqFkklZRmyuDXu+51o8U4nEE6+ECzVjZmr76xBUwXjQoA42XZhpE0oURv3D7wOiYdKDV6wbw5CquRHS0rBKNdC7D4Y0cUNmIf9osmum5U25IgsLLO48A3sQBOWolqmtqeNPOIJuTBJUCkEmgD9Yxim57x7tEcju4AeNhOwoPdosLoJwBJVYkdz+kMV4Vj8wFqMABfQa6DvgHCkksCx069N6wwzIo83KoMCQlx0Af3UbRCbd6LY+haJIlpogqDaEksXJpoO6L5EoFlZFpNnSToXPqB9Irws1RLS1kKTVnSyqVBDAvXq3SDZmHrmWCVANTNWgJLOx730tGeTadM0KN7QFNkJCqqUCTW7uGozM308Y1jMaEuCHDtUvXuLexpB86bMAZCCoVzJSwF6OXNAzEGBp8sAF5Cgo05aAtsfE+HdAi9rl9znFroKcQkKIykBLGwTr4296xSjh+ZiLbgVfuenjB+Lm5gMiwkn84YmnRn6UDQLh86S5fKbjNpvQtGlSlxISWwadgCkvUju6RVLlEkAXPhDoSQphLWH1v+4NN9AYqn8PKVJSVjMTZmBLPc+PpBWXs2K8T6oUMHdvWLQA1XO1RFeIwqkUpFKVltIrVrTJ0y6YEn5Uq6kteIdlS5Pe4itMxV9NoztTDUxqkaKTbyvEQ+1OukEIciK1aUuWZve0FM5MhnIBAJY3axiA6xNqfL9YxIH5fSCNZ12Mk4cBRzGW4c5RUVe/XpAGExklDfizJoeYk1ap3/WFsucEHP2buCHU1KOaVb/J1hfhZ8yYpXZhJDWpvQNls+kRh4b0tNujY5yezqUSpbPLDuHLqYpqGDdwP36bkS7mic1yC9z3UNRd4USRNSnlAZVCNTtmT+EAvW994rl4lec5ZZSC55quCWdjUMmtOt4XyW7piXasaS8HnGaikglrNToNCx8zFyMDlKsxTLTSgsauT07rV8IDxGKX2bFkhb1Dto7HUh2vEE4uUSCpRBOjhmelGozC8K4zYtoaTJOHlggZSksetSXAGzawPPmyilJRKKybB/wAoNwK1pTr4QtRPQkEskhP4iXIsQK0YFhpeK5fHE0WAzAgnck7l9S7D7QVgl12w39B/g8XOISAkoAajNRw/lEMXNWmqk5u7wPe9SGhGvjSsrhT5TZz5Uvc3gCdxCaqrkhQdtmt9BHR8K27pIDbapDOZxQqBQHApQ6kUH1gCbNLu7wKMQWffSJJAIqP3jSsSiScN2zaRrc/SNudH8vb98QEpn6/o0HYXBmgfz7oaTSVhbSRVJwualifKGsnBlKXIN3NNGqOov5xLAyCANE3zM/8Axu+9Noux85YJ5XFgQ7EP6RmlNt0gLoBlKgaks3pufSNJFQdd4rm40k5SG1d7WtGkqHjBaZDL9CS5XsxQWEEJJ1gOfNSTVx7+8dBNiQTboJwqwknMH3asHowYmFhmD1rbyH6bwrw6ku6tehPdDRMvOGSpYo4Sai27wJprZoivcOThXYFdElzlVYjViH9asL1jZwaWYYkpKvlStKqh37u+8D4ZakhkAq3YXLDqAptzY97Q0wCOQGYkupQ+dmBNKE2DV9Kxmm3Hd/b/ACaoJNdAhfBFpbsyhJYfiIeocgClBW0BSsHlHL2h5rEBlVANKtajXcbxrHSEhX9QqJLAANQizB3BfbqIBm8WQkBKcxCQAnMsgHd3DhvywkI5JLrf9hpcL6UE4risxJ//AJWAoxBFGYPo5LeXkDP4hKmAvIPXKGLuGt5xi+LqUzjNUMU0Cqa0ZwxLNEMVi01cgaDJe7gvpeLwxca1v82RlJ+4JJxKElSkAuzMR4WN4ul48Ev+ED5aMp2sGHi2w743Mlauoku3XmcVJ66/WBZishsNetPttFqiybdBM1YIDEJDNluzMLvWx7hAeIlCpCgaswB79osRPl/iTTUDeut2sNLRZNEpTGqPE6mwo5grQrVi5KD96Ri0+/YgqdhwxuRvo79NWanWB5spqjz6eMUTsF7KTMIMXS8Qe8P77oqmSQQwAYu9fNoyWhhQWH7wzUWhmotBcsEnfWNrkb18R94oKCxqx2HUO8UkqDVMKo+wiidN/ITMoJCVgPcpokumpLVc3+sJzhASXOTK+bKTVi3c9q2h4qQhSQzBVAlQLOQNdhd+pjM6c5RmYPzvTatdaClqN35o5WrNTSfcUycKooUoZmJDOSQ4O5pZuopF83gjuOUKZ2KgzEm3UUp3xZOlEp/NyvTcUJDa5frAuLU6uYKDZSPVma9ekUUpN6YOjBVYCZXnCgp3y9/gIjLwBUFAlmNiGo7kjrd+hhiqcoJBUFGt+7u3f1ERx5UUDIpIoSoPV9wPBt4opysF7ISUywlORQOUEs7Oaip8Qe8GKOKYNJsXYh0swSATYHTTekLzOyMLnfS3nr70xUw3JNb1feHUGndnbTsxYCX8q+MTZLaU/WIBAqCa7GJBhSpf6wzEZkoPVu79YrVm0H+YsXPFgO6LJK8yR1s0Da3QNrdFcp6d7P3Q44dLfKVHK9u+n6QBLSlRd/lLEC48PF93MPuHyUAX5uWiqHLRvf8AmI5pUjqt2RUil2ANyKNv39NYWzpoS5E5RDa67uC47oa4zickEDITUk1oPDT9WhXOWMuUIAFuX9aVbXpE8dvqvsGVAk/EhT5RR/Wg8bRTLUoHrr77ojOarFu46U3itJNa+zTyvGpRVAUUw0TSffdtEco18YoE9nTXof0iJW5t76QvBicGGy1JGttCbxfLxZFi1ut7W8YXZ0PUXt0ce/OLky7lJYt3aABvImA4ruFKup0svFqIJTlDBtGDeGo+hjWImrCkFaBl15g1qKSBU67mu4hJKWtJSWJcsnby8YaYfGTJYUMpHME5bgWNA7daOXjLLFxdpF4TvTCsDh5iSCsJAJpn/CSEmgJf8TOTSCJBdWSYEAEqYkkcwoD0oSAxZwesLpHFlZloCHc85X+XIGbLv03O8E4qUDnzkBLsk1dIZgDerOXrcGkJKLv1aKprsWmYQRzoSgsAklNasSTrYlxqfGKcRIUT/TCUlgSyBypNGd61G2g3ELpvD5/aFSbO4WkA2pqPlsWrvq8Fzps6WyANA/MAAqpYm1GcaB2alDwSa4tAr3JYrChSlJrS5AYA1JFNG1GohZOypHKSoOxrbclLPBS+MmW4XdPyhgcr0qRc6afoBK4gpZOZO/MzUA1AG9/CKwhNLfQlOKe0UmXRyX1c9KfaLMKoJNLt9YDTiSDmZkuzOTcC5iteIzcyRXMHuNGp3Ro4NkuDGs5aMuXUbbF6Vo9bneKpkzNRSWYBJ79z3tpA8uYk1UWI11pb7QbglE0JSwBIJVVvlDj3WJtUgULVeXUW2p70iUuW5Fd3rbvgpWEW7oajNtpv78ogvDzCnMBRqUZyKmttD5w/JMPU1OQXIDBywKiNBv3RLKbAWpQE/SIycRlmc6Q9swNiWBILF3fZ7xKVgwoOlahUuHAq5+zR1V1DxX9RHC4wAi5L/wD1DMdiXgfimHW5UFlya1ow5Tc3apv9YyMilcZJotdMrw8yYgqBJDdXat+ug/xDnDS1LD9oBbx61DpqztfzjIyEyvVoEpdy9FygqqxLk62cDq/nWBcfNQmgyliQeuvfq8ZGRKEbZO+gjxE5yGr339fdIilTXU1YyMjco9i6jeieVJ1r5xKYGAL+/f1jIyEa3RNqnRQFHM+l2+8XYYhIdVq+6aPGRkF70M96H0magpTkQylAUOrVSr6exFeKTo7FLNWpoWIFmp6PGRkY6qVEmgADKXIKlEj36RorI0obf407oyMit2J1VsyWkKahP7xbMw4QKAl2jIyElJqVCSm1JRA5qbnc/wCY1LVVvbxkZFltF47RBN3Z/frBeHBLEhiDfevr3xkZHTOnoNXjyOVmYBKgCdrk+g7++IyJqSllqVmPyhzymrZT1N9em2oyFjBUPFBKciJLqQasK3qBWtK6kdYsGOBOVIUykC5oMwYAODR9G1O0ZGRNRTVsb6jPAKxIVl/CcoCQASwGlTUDawGsB46RmUyiyrFlApWpgoO5qBmZ9L924yMmOV5NJLV/f+Cko6FmJwUtSyldmCQoKolRYkkPUVOpuIMXw+bQFOZJstwzK5i9GdyR4RkZFs2WUEvqSju0BTFpBWCk0LE5WFzVj1SfLrC/tQVFLUeoD1epNYyMjTDabFaWyZwoJcEAWr7tE0hrgEM1L3cnujUZAtkeTfUPlpUwSkkhxarsX3pdqddouxjnkGdIDnMfxfmoKAMWjcZGeUvXQRfJSSVcpU6a9Gs3W3lBqMQtFAHq/Mzv1YNGRkPKVyaC3q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8" name="AutoShape 8" descr="data:image/jpeg;base64,/9j/4AAQSkZJRgABAQAAAQABAAD/2wCEAAkGBxMTEhUTExQWFhQXFxwaGBgXGRweHxkaHBgaHBggIBoaHSggGh0lHxocITEhJSkrLi8uGR8zODMsNygtLisBCgoKDg0OGxAQGzImICQwNCwvNDQ0NzcsLCw0LCwtLCwsLC80LDg0LywsLCwsLCwsLCwsLCwsLCwsLDQsLCwsLP/AABEIAKgBLAMBIgACEQEDEQH/xAAbAAACAgMBAAAAAAAAAAAAAAAEBQIDAAEGB//EAEAQAAECBAQDBgQEBQMEAgMAAAECEQADITEEEkFRBSJhE3GBkaHwBjKxwUJS0eEHFCOS8WJygkOistJTwiQzNP/EABoBAAMBAQEBAAAAAAAAAAAAAAECAwQABQb/xAAvEQACAgIBAgUCBQQDAAAAAAAAAQIRAyESMUEEEyJR8GGxFHGRodFCgcHhI0NS/9oADAMBAAIRAxEAPwBEnEZlKlocpS6nDB1MNUlmezbxdwsSxMCpgWSmgFWzUZLivV30JhNhuJCUKABTuFb/AHIgOfjFEMVE1dic1e7S8fP+S3a7Hgx07R3UoylFSEplpQpQWAlznzkFOb84ZJow9Ki8Yw0ibPnJSZil52IIygDLRswdh8oe3UNHK4fi8xCChKAebMSaEtVIfYHTrFPbrmkzFKcrDmr9f2G0KvCyUuXKvi/gu5+nZdhcHO7fs0hSVoNFJJzOC4qPfk0XYzBz1u+YqSu7Cq7Bri8U4DDzCsNmSV0cVJCqKZyHevrBnGEzklGXMRMRnSQC6kqqCwoCG0q+8XcnzSTQEax6yplLMschdIU5U4Z9TmcKUSTc0ZqgYmfLFEpWlO6600YJPobMLxXMxClskIQkA0IFSa3VUl7nSNLFGUCQBcke/wDMUSrqCVXs2iekJyAV/OS19HDEjv67wSoFCCWAJIKQsODYlmZj12aF6UUBdmIIbQg019I2cbNXlzKKwPl1pZg5hnG+g9MM7ZHZqU7LSr/VUXBoWcO29oyXxQpllIDC6ikkEgMVV0+UH/imAZwUapcFxRR5ffXpGpgDEapSXSSHy3tbpc2g+Wn1Oq3Z0OD+IJZLqlCZLOYDMolYBdv6lHa9ukEfDiElSiVMQBo4YkBjm1Bu3neOXwKQjmQlkhxlmF6kMSwpeo9iGiZqc4yK5dSRbuF3Abx3FYhlwpWogm+Muo94j8Myu2SjtAgzMrZg4q4qoFhmpQ0rAHDeEpJUhK80wEgBuRg+U51MKite5rxVMmKnqqQFFt2egCuY0DVO3jFmBK0Ky5lBBKRMWkOEglqGwOjvvEP+RQpy2K2m+mieOQiWopClKIDu2XKaMREsLgxiJKpCg4JKgUipNXUH1oDW7Q8x3BJCkypiZ0wiaohICM5LKOZRCXIDkAlibFojIRiJS1ycKhJKTmBJSuhHKAflYpUDUCuzVlHMqtPa7spDHKE77fTZyM0IT2abLluhYYh8qqGpdyD0Zn1jsVTZk/8AllqyEDkAFxnE1KRlrQgDTURz3xJImky5qpaUqWnmUCOchRct+GoalOWkdnwSatWAkGXOSZkmYhZcBRCu1KEJUX5U5d7tFsvGSUn89zTjTcmm9CfBfEasLORMEoBQkBCgq6ia9oCRQqpvfW0dl8M8LmTsNMxGUS5k5a1Ag2TpXYHe7dY4r424b2ONWFrK1KYklLVIFAPyiw0YNHpsiRMGHkSVKyy0ykk5AoklrONGfyhMjjxamnr7/YvBO2mcRxbB4hLB5i0KY0CnUSQXbUHZ3tHG8YxU5M8KUVJJBAJf5bbnr4vHt2O4skIK0oTMCEgozFICRlNQ+tLDpHkfxQvtsXLKqkgZqhirKTQi6XPfcXhMDSlp2t/Pb9BJwir/ACFuN4coFC1zEzM5cHdyKkncsK6nSNzkqTKzoTlmnMDllsAGDMsllEu4YWDveO0nfC/Yyv5maycqlBMoapHMAFKGYficEPC2TxbCz158VOnKQl8iaJ5q1zKVVVBoAH0F9EZN0mR4KL2c3JOaTLMybnqWSakFQU4JrzEpo9k5vHvvh7+FiwsLnLMtIFAgjMS3RwPMx5rMx5RISlmT2hPM7uRyubEsDTpB+F+MMYlTJnTXLBs6nVXzrF4xp21oVTiq5Kz1OXwKWib2UiUmbLKiFq+UhQBTVQSBqahq6msa+K+HokZV4aWUzQpOYgcqSQxJKuQqY3L3emu/hj49kolIlYjMlaaKVU66k6wp+LvjdK2XIlpUJKhMKs1CPlLpIBY5gH6iA1j4el7f7GnzINaYx+K8KiZg8pQuUvKr5AnLmAqVqRTIKnM27bR5D8TcLMksCA4BzAKKSSxBSpQcpFbUJOrQfxb4gn4+d/TCquMqAEkgl+YpAcvqT9YpxfDcSFyytKgAQkFSkrYP+UElgxozQYy4S20Rnk7pHMzp03CzQUzSFqSXIzJKXcKSaBnG2ihHS8ExDYPPdYnFgEqSoAJBYzHbKQVDKzu5fY/42+GTKwMjETUgzlTV51uDmTdLkUemjM1oDwXCVKwEpQ+eYpYkoQkAqVmQFEruogEnYBN6mLznGUE37lGrS1su+COEy+I46cqas0TmScuZ15klRyZXYvahALPSPUuNcOXNMkplS5yZJZ1SylNq5UgqA7wHcBrMV3w9wvDSMXIThUJyzpK0EKVmYABWYirEl7kuQSwj01ICRYJ+nW2kdGPm2+iKRitnk3xOMBaUhM5bHMhSWQi6lK7Q5VAghql9NSD51jcGZigo/wBKlEpACWu4GYMK2FHBj074sx+EdS5QVMmggBhQpKuZA5SAlnGd3qbsBHmyuLI/GmePyhE4AAbAKlks7+6nNjTTfEzZXvqBYlDijE9wb11gcSWBfcWrrQf4gOVirknu6j20Tkr7RShlsl6lnDjbXpGlY5RM8cco9ehJcrQrLu5SQwG7eDwXgkNLcF2oGegBLO+tIVYkFJ1bSr+gMGcLIKFMXXnNa2oAB3uTTQPDTg3C7HnC4XYfh8VMSoFBylIopiC+gceMaOImsSXNXdX0fqVPAs2aUggZQAaXqWirGYhCkJYqqAqgYflPhQ+USWO30JRx320FmY9Xr9PdYmgvy2SWYn17r+kL3SnK7sbk7mlvGDsmU5s1KU+o+zwJRoWUKOlwfApUtJmYpSUICFHMkupRDgZUqZublJY1b5RWB+JSJSezMuWMplj5lgl3YEsEpSkghiCXKTarp8Nw9cwgAFSlBwLABwPAOR5w3nYCXKSEKVmmnIsBIcZT+DKkjmc76aOIyvUtyt+3z57D89Uloom4bOikvIpVQahJS6WyvV6+sCycGCqZUZkJUaMU5UirEmujAbR1QVKUJa1nOtJAUlScqS8tSg0x2LFnF6neFS+FzlzzOlqQ6FglISkUuSEG40rUtq4gQyvaeg+W7OeThSjNLVVXaKDh6gNQGxqCXbWLuFzAlYKUpWUsyV5jmL26nXanhDGfPOJC+ySMgmNnklQclCQ9aleXKD5RPgPBUJlzEzFZUJVyko50Oq6iATlGU2AcA2aNLknF8uvsUljtvf8AAxwGPyBKihBTMBSoZ2BZRuG5TQirO3nHiKkj5pZTXNlIKQeaou5oAfHTVVx+eFKCMMuctCUB+0SHzZlVDVY5yz/mbaOg4dIxOIk55gbKAyyk/LqyPxFTAPq14xZYKHrf3/QVxbXFbJYDH4ooWZJSFJTmCUoukmoKiGYMaO5tWLuA8ZmhGdbgii0gFwU0GcAguQNR+HTXfD8Zh0SggqUCsl1spGY9G1D62oR1bcCloWtWQJlJfMHQkE1YFkkB3S5dyWApGLLKKjK46L4naSvZT/ELhgXhJU6XJWh2zKNAXTQM9KwJ/C/h0tfZpW7icZhpcJQMgP8AyqB0MdB8ccTJwbLWTmmgJAKWNCapZwIY/wANeG/0TNcEkhqVDXjTilyUYY1ab7/TqbFHdgHxrwAzMWguTmCQ56OP0juVcPSgOA7BgNAAAAPQRficOFLQSHywYY34vAxnLIpdE9fT5Y1nC4/4dXiClUwFLH8KsoKAbENtbvrHmvH8NkmoQkAFyxFyKsTpbUUj3fia8stRcgsWZrto9o8i+I8Lh04jDgJKUs66glyTR1Agtax1GkYJYV4bKsfK9WLKKas57jvBpqCDMf8AqALRclQU1aHl0d/WKl48KCZE3s5ctJJdKDq4DsSaENfbaO14z8OJmzFmbMRLRUpVM5eRLBIAAo2jxxE0yU5kSymcofiRLUDygV5gwTRn6k1i+KXJUYZwcXoS8bwMpKQqXMCw9w7hgCfm/wB3rDHhQMoFRlqE4iyQVcrAizhL6VevWERwqps5aQwD1UQz9wDh+6OoxvFMRJWChHZkVKUACl0FSUdFOxLVjVkXoULsGorYHiE8yOy/rBSXIyqBzUCktQjKVCrgWfYMJXBpoyqnAy0HlCFEIIJUgOe0IJBJdw4D7CKuBfEOIkLdHYpzOkhZZKUkqJBcUqpz10tBWMnrmqHazpa0HKAhM0zCRmoHLDRwA4D2iU3x6Cry1biPOJ/CTHNNw4lgJBzSktl3AEsMHAYqZ7V257HYcZpOSYZbqbOymAYADOolyRdnal4v4vx6cEZFzFEMxBWTmHUKJewp3QlxXxH2qpYzhKUZWSkMlCsqUrIy2cJB9kmeKE5epNv8x5yT6Dni/G8TMwacNMZSErJBKTmTlcAF98ztcUdoc/wpwi56lZ1jNIR/Q5qIzk9oyWubPo+unF8ZxYUkKTNWo1BSVksdVAm7/YQz/h7xWZIRN7I51qOUgLIypHMVFjpvo3WLdIOUgQm07fQ9L+JkypE2RiO0UZqJwlTChnOYPsA7eHc5jrjKM+WM5UlJDslTFimxyl3Yx5d8TYpCpCZoOY9qgnOmWMyXJosErUNCdaR1eExUhM0qlzciZqHIBJTLOWgawIYl6FjbZIZkrvo+1mmORWQ4vwdMmdLXLXM5XWlCQggAAZvnVnII2oKUjkJ2F4fmJXgpqlEvyFQSNwMtCxcP4GojreNcaUMxShBUFBKVEZgU8qlVzfKQdG/TncZ8UYnOchmJGwASAbnlz0iWSajL06EyuKPFRhgVULMLK1pEJcxSSWSVBiDq1C5cbXvpDU4ZbEKatS1Tb3eNYHBgqSglVVNfvA03I1j2VkT0TWZVsVpZXL8taqavSsTkoCCoKLZSGr5fSD1YMlLtlpUsD5iAZWFOdQZTBINadLHvjlNST2MskZJ7GmDk50KKvlCVEO1VAVJD0FWJ0eB1Y3LJksLhQD6ZVkCvcoRWJRQxBABpl33o7xKTNdCTlGVKlNSzhJMTpdeqE0029oqGIzpmEAZklJQkgqBBJB1YaG3lDdMxiAaqcAVo7kQtTNDsG8DTX9IuRMBYipFsv1/eFyK+xPKk+wXhcZNQrtJcwpZQS4UHBdxTUOnzEPUY2UpKTnWuckBnA5llQewzOKtf1jkcKVICgQRmU5YitSz1qzmG2Gx4TzZQDoXDijG1a/eIZsSu0hMnp1E6bBCcpGYqQpC8qgCogP8AlCjZVWOz06FccwypeGzKUhAVmyIUMxUsHMBmAJNAAC7AqJMcXxmepUvM5SxcCwylT0GoJd+vdFUkKWpKVEuwrc7G323iH4Ztqd1v2+fqPF1GyfwdxREmVOQqXmmE8i3H9MsHITlLuARdjSm3Q/DE9K1z0KRmE0doEkH5U0IBHyMQg0uSKUAPJ8Lkcy0GxKS46Zh5F/QQVxBEyXLTOllScpZRCqnKoBQLfhzJBY7DaNOfHGcmlpyr/X2KTneSvcY4XiC5GLCpbBWUgZ35SzOQHBIqWtXpDnFcZnzZssqmOUpDFCEl1lQJcNVnagJoxoSTys6YkzEVcEZgX1ym9yNaPqIvws3nahALsdWZx1iU8UW1JrdEVkklX9z0dHEFzZyJauymlKcyiQixLqHLRmDAXDAmC52HlDErmqURystxyjJygAlw9ww/00F448/E0wFQlokyQS7J1D2LKHmK90MeA8blkITNIKuYkqIylai9A+5TejC1XHk5PDzinJKvy/U1Y80ZWrsafH2OQZEuSgMQpzQ/KMzVVVrHwO0Ov4T8TJlzEM4BSx7wX+gjkvizHJXJORnKgSQCw2Ac0FLQD/Dvii0LmodvlUNga6+UUwKcMHOPWPxlI+ITTl2R7criiRPEsqBcABjqdIOxOLCNI8T4hxopxgKWAC0/LagTp4R23EOOKUl3CWNHLHpX34RV+OzYoP3ltfT6FucRv8VLWEBQIzEsE1JrdgBdnLx5jxvHLk4iTMGZKhUElJLOoAhxRxZ332hzjuMTAX7RBJ1TUFr0FXIGobl3EcPxbH9riEZyAApIcCws9H1rTeIYYvJmeSv5EeRNaGnHeKibQoNnIKgqruakEJP23Zop+FsEDKmTs0ou6CgzEpUBuAz1IDVDnRri4fHoQFBIeY4yqYZczgJUxDNbbS8aXhJktSQlLpUakh8+aigyiBfTcCkbcUVCPFaMiy9xBPxizNUTdswL81TVyDWph5Ox6Jq3kyJuTKAxBXz5aklI5iTasJJ+KBWElIAykcoZi53PhE/5sy3MpRKCKKSpjdjSlDaNUo8uws26WimZKBUUnNV/wqDFrNWt/SH2C4NPTLJmLlLSUsEkjMEtRhLo5DilXu0IMTxJZTlJKg7qbuIcO9WJ9YrXxPlAQmgOZKiqoPeKsdn0EGWPJJJL59gQtdhnxjHgy8qZbLBah+UVJGo2qDCVMpLZkgG7kFvIN6UiGG4vNQpjkXu43p6PB0nEqUXIDM5ap+0UUHjVJfuGblEWqxMz5gsZXfK1vT7x0vwKhUyWuV2mTtVOp7KDD5iaAUNU1BbaFPHVgS3BBPczW6wb8OTP/wAYAEAnM7i4dhWw1rAzS5YbSrYJzvFyWtj34lwK0YRS/wCZE6TLyJTkUKC1QzjzFbh4ccL4UmYAp1c4TzGmwFM5Jq3hWlI5/i3Cpow81RQlScpUssXYVpdnYDwFYZcGm4lMhExKuUpll8xOUAUDKdJG5/06R5s78rUl1/gHZNob8Tw848qOQOUhRSEsPmJfM5dnc7wqncLPLzqVyiqiPIUsLXME4niSzLVlL8ySpRJL0yulNkuKUHlC+XxNWkxLaZwHbztEILILNpbOQnO1MiXHMQVEkuSS5LA1Aa1O+I4CbkWgfMc6dbcwimRNoSsMC1yC7/SB8DjGJzkODSlaGlbR7yi92U4SaaYTiVr5gK6VNh3CKJMxSpiGAcpIDF6DfuaLeLYlAVMSpP41AFJY3PQwDhp4Kk5SX1zM3y/tDxhp6Kwh6bobycOXUL7k1/YCLeGoSErTMogT6nKCwVKWbHuHpA09aUrCiog5QVJSohwGLUtrBMzGBcqbQ5f6UytT8wlq77xKmdGDWzmcSnlSejeVPtDnh80BAAQTT8VLi4IfrAMxYWTs5I8QT9VQdw2akykjMXEwA0sDLP3pFsm40NkTlGkDKUsmeoDllsT0ClsPUw6XgcpL5Rdqu/8Atjnlzv8A9r/iQ3kUf+pjs+JIlKUkylKKCUkKKqEKCctCc1H2ieZNJEc6pL57CjEI/pTHPMwPhpWDOH4XL2uYcyFJAL2PMaV8fAQIVoOdIUpRyM6ulGuaUDdIJw8/tcPOVUqzI7/lCX9D5xKSbi0c4eigCRNZUwM9j/ar94un5l5knZzbX94CAbPQ/IbXfMn7wLOxC3diCUtbYlvq9Yp5bltA8tyqi7A5h2dqKIHvyg+TOHaEK5SS2+wNg9vrCxM7KoN+dKh4sPtB6C2JkrzcomIc7DMkGmtHjpRuW+4ZY+UrY0lFJQXS4Gb8TVqz0NjpSAgTLlBTk9mx8lOYMx+Nk9hiMpXmE2YEEEMoGcupo/ykawDNUChv9AFbg0JHURLy3HT9xIQcX9LOkxa+Q6ggbPfb7wL8LrAnqBYOn77QDgcbmkpBLqbLbRL+riIcKnhM8lSgAJZuWcghgNz01YxCOBqMo0Lig445xruG43FtiSofmU3kpi8dNwziCFAZmzOdKgMPfnHC4peZYqKk3LesHYbHJCAKfmdwCxDgEvS+tonn8NziqK5XJRTidrMnpQFKcnQEjKLGOL45PQqYk3S6ActHr6ODpEF48zMqSUqubhqku5tQD6wrXOBINAO0T3aR3h/CPHK2NilLdoY4bDy3U7toC5bYbaXpaCcUFjKkMnUAAuwF3tSwO8T4RilJM3JMVlUMpAKmUnI5SSzHW50ia5QUUhSmLKLCtihib7mzesVlqW/mjPOElKmc3OmHtEvS+9bvfq8b4dPzIIDDKog0v197RPjSkibLAehIr3s8CcJBVNXLSlyaltgf3jWlyhZfjzxbHOIxygjJmdJqQ1DQP5sO9oAnyySgJS7lgEg9banug/F8OxDuhCUsoBipN9rjpEMXhMSlEszASrMaZqWWqhB2HpEocVW0TjEpxHDWLqOW1mp6fWFuJmBM5IQoEZasehof0hxP4PNmpZlJI0dx3+9oTY7AGViEIYgqFNfmJSGfrFMMk3Te6Gw02037k8dNKkqB/C9T3fYw4+HJYVKl51HIkGibhz3Vr+0LMRJIkAlBGfMX3f8Ab6Qy+F8KVYdSik5QOUhQqrPYC9d2uIGWni17hlHlCo+414li0iQtQUABKWjIlRBW/wCYJSA1QWN96QZwcGbgJKgjO4KSlGYlASVAEgDlcggVhOicZUucqbJzcmVDuEpc85e7kUozuaiHf8K/iBKMMqQUBLKJExqKNSyiVAA1AHQmo18/PFxwOUFdSXf6HY4x8v1MFw/GOzSqW/KqjbObVqT0NLxpllzKzhD0ASn9bwo+Iu2mziQFF1jmKQAS4SGaw1e9vGpYnhSgMwGY2SSL6EaRaOBUpKrfUnKDa07+f3NycAcpSopPMCFNUU5k7ZbMOpiCuFIc0Tehc16x0RlSxcq/tH3VGDsr1/7YD8TNu7Mq8bk6WjneJcElrmzFEqBKzYjfqICn8GlpMsBSmWti5GxI0jrc0pyeZyXPMm57wYX8VSghBSlRKVpVdJoDXQaPFV4mTn10Phzz5KLlr/QCngcsWKv7v0EFYXhQGcZhlVLKWer50rBfvBg9WIQPwn+79owYpP5f+4xJ5sj7i/iMn/r7/wACWZ8P82YLAe4qYu4dwUy7TB8wUDzAgh2YjvhqnFA2R6q/WNnFj8o81frHPxGSqsH4mdVyX7/wJJvwylSiozHc2c/Vng5PCgwqgsAASKsGADkbBoNGK/0p9f1jP5joj+394Dz5H1YH4mT6y+4oxuATKSVDLttpFHAcIFozuygog1bUEejesPxN/wBv9giaZnd/aP0g/iWo13D+LShxt37nMTpJ7QoFSXF7tW7dIKl8P5Q/zNq36RucWxSS/wCMVYa0szax0aSB80weDf8ArDZc7il+pTJnaS3V7+bOSHAyqZmWoZXPKl3bSvSkPEYaX/8AGD3iGYm/6iBvT7B4ulKTrNUemZoz5PEuXVv9CMsssnWT+3+RTP4MiaAPkDuyGqfIwTjeFugply3WzPlI1S5LBnZOgh5JymgIHir6vF80BKfwE6X/APaM/wCLppWzTCNJep6OQw/ApmHw8xUyXcgpWyhlLsRUMxfzJ8EeDnf1xydoTmSlI/NkOU02NfCOk4vjCt0FWYajSFKMHLcKCQGLg9f1j0MebTc72FeLgm7su4LwubMxclBkLWnMMwbTXyZz0j0PFfBSGIOFSlxukfWOEw03Kp6G9w94eYfiSTUgHoZYPrGTxUpyacbVezHj4mE+uglPw1Il8i5UsJFmXLcM+6n/ABGvUxyPEvh6alSsvZMF5kjtE1D0HkI6TGY38SUoJ27MfWBlcTQtLKASRskgekLhzZYvlt/m7O8+MbS/cukScIDVfZqNwUDbUgsdnipWHSVtLUlagCzOCxI/QeURSZS6Kbp8zeRinEcPP/TX4E/d4Rddt/36GaVPov32axnBXJUuSkrZgolVNulO6FuC+G5spZmFHaDQpSolJ7wkxfMmLTRYIO7n6u0EYLF5asD4sfMXjQsmWMdO/n5jLMkuOyBxKwS5WObMwe4bdI1EUYzGLJQ6l0U7HqlQ+8OZ/FSUsVzE/wC4Zh61hRiZivzIV72gY5tu2qEk43d2SlcRINZixRnAc/8AkIjiJEuYoLK0rVYGaACACTQklqmBFEnRPgAPpEGO0Urdpk06ZnGZZKMoUnKkFgFClKMAaRT8PrmIlM5KCSQz9x6f5ivHk5C4paJ8OzJQlg1PrF/+qvqX5f8ADX1D8RiAtJSsEpLOCbsXGkRwikywQhOUGrA6xoYk6h+8A/URhnpN0p/tb/xaI1quxmrXHsXfzh6+ZjaeJEaJPfm/WKApH5fIn7xrIjdQ8AfV4FL2DFJBi1k6RWUnaCXTv9P0iKm0iKZkUihKDt4xaEKjYbeJDL+aObOciBkq6REYY7xM5GuYx09fKOtnWyAw3WMGG7zEu0EaE6rO0H1BXI0ZXQxISfDviHa9TEO1FGqYNMamEolJ3PhFny9Buf2EUAE10dqNeCpGHTsSfP0MJLXUaMb7CHiEiatedCXAUGNhcb2jpZRA/wCmsdSn7vFqMMk/S1fJovCZaWcKBPSkLlzc0lXQ26klyXQwSnukjyHqYul4dP5iP+NPRVfKNKyUZj/xL20YxNOKSQCkpLdC43jI2+w6jBPZelaEhiCzXFPHQwl4zjgKIUXN+nreKuK44h0oUG3GndWEz7/eNGDw/wDUyeXNfpibKHic4tQaezGpaeo9+EaJJuRGsym0KO0WSwrR/CkVoO9vCC5Kx+bwpAloKWyKkK2NdjEf5ZZ0V6w1lKNC4HkIuCX/AOqf+JQYh5rRVYkxNNw6kir+NIqD6P4Vjo/5YkOVBhpR9XqCekBYrhwPyh/7aekdHMnpnSwVtC13u5EVzJQv59IIVLAoEv4+2iGVzRJB2JH6ViqZKgbtiKUbrG+0SdG7omuWHqG8opmIToX9IfR1ImU7ERAloqzNZ4tTOB+YeX7w1HcTSiDeo6xoEaCLUSUmyj3axk3DK0D9HBPpAtBopV5Rop6/vEVpIuCPCK88OkMoss93jUV5zGio7QeIeI0S2wjfgIrIOgrGihWrxCjNRNSmjFTIgotdxGhMHsR1B4mGYdGjYf8AxEQlR+UPvSLpOGWbuKQXSGoiQB1iJSq9QIOlYUto2tDt4QSZQQQc2mo73r5CE5pBjH3FUqS5uDvWDJcumbTcNbvbrBeCnEqISlIP7f7TsRE0zpoJdBIc3CWD2rSElN3Q6iu5KUgmy7G3S4vfSsXfy6bsL93091gedMOuVRrolyO/WKV4iWAx8tN2iXFvoPySCVYk/gIB1y186U74tlTJxLuCNsrwNJ7Fw4Ne83GxiZmpA+YgWYUbwH7wriuiX7HKT7sYKxTXQR3gAfX0hJj8eVOEt/uAMU4rGrVy5yQ+wf0gNRGppFcWBR2xJ5XLSIrfvi2W+3dSNSpZJYFLae/CC1ymA0arv5xdutE6ZTiJxIZW+v6mB8oi2fYOGd28L/SK1p3vBQN9yeGQl7nwhgjCpSbl+8h/CA8Hle/d7Z4NCg5KVAi9/sYnO7HiEy5YdwebUU3oXuYmuUtWiXfYuPEkPGSUD5iU5m0YG+gJ8InLw78ylDZtr+XhGZumaUrB5cxSaLc0s1rdTrp1i3+dGjAnUo/beCkqNykFLAhmN++sBYiUkAEBSTpTzNPdo5VJ7QNxWixOOSCylEHup3bvAuKWlZo7dxp4gt5wtmzio5npvvGIxBSeov1i6w1tdSLyN6ZatAtU9LwOqmkXLxBUX5Q71bf6tGkzBsNoorRNg2Z9I0qSOjwVMG7ekaVKs4IG8MpAToCVLaLJOKWmxMWEbERUtJ2huvUdSGUnjgNJiUnwD/SNlGEXWqCevT/bCgoHsfeNZNoTyo/0toqsjC8dg5aQ6FZvL7WgREk/l9YnLWRb6j7wUniywGf0EP6ktbOtPqRlFavmZKdyQG89LwZIkJFVpURqoFwwva0Qw6ku2UEk2so18ttdYY4QLKQtKUvcBQKz/wBzMTXeI5XReXh4pksPgpbcqj0p5vr/AJiSpctIHPyvV6v3EDcjzi7hk6ctQKpYSGYkKazA8otb20GTMBJMwErObM5AVQumlLXKajVoxynxlUn+mwvCu1AsmQjMMqRUE/K228EJlMSEhyDWg3c3118YiMUlGUBbeBLk6b6NF+LxyUJZQrrYV6vtvE5cm9ICjGiJkn5gNHZQ1q9dqQFOUpyAmWw0F+jFVBEsTxkJKmdTdX+txfyManzVNmzAJOjVH5hXpDQhNdUB01oAxGJULIZgAdPow0iudNUpKrm9LAUL+6xeZwKSXp9rNQU/aBpcted3WQQfE1GrBo1RS9uhCSKcxP4cvVqHf7RqUAXZRpR6Nr9hDVBdIej71avSF+N7IVDvsA3u0NGduqFkklZRmyuDXu+51o8U4nEE6+ECzVjZmr76xBUwXjQoA42XZhpE0oURv3D7wOiYdKDV6wbw5CquRHS0rBKNdC7D4Y0cUNmIf9osmum5U25IgsLLO48A3sQBOWolqmtqeNPOIJuTBJUCkEmgD9Yxim57x7tEcju4AeNhOwoPdosLoJwBJVYkdz+kMV4Vj8wFqMABfQa6DvgHCkksCx069N6wwzIo83KoMCQlx0Af3UbRCbd6LY+haJIlpogqDaEksXJpoO6L5EoFlZFpNnSToXPqB9Irws1RLS1kKTVnSyqVBDAvXq3SDZmHrmWCVANTNWgJLOx730tGeTadM0KN7QFNkJCqqUCTW7uGozM308Y1jMaEuCHDtUvXuLexpB86bMAZCCoVzJSwF6OXNAzEGBp8sAF5Cgo05aAtsfE+HdAi9rl9znFroKcQkKIykBLGwTr4296xSjh+ZiLbgVfuenjB+Lm5gMiwkn84YmnRn6UDQLh86S5fKbjNpvQtGlSlxISWwadgCkvUju6RVLlEkAXPhDoSQphLWH1v+4NN9AYqn8PKVJSVjMTZmBLPc+PpBWXs2K8T6oUMHdvWLQA1XO1RFeIwqkUpFKVltIrVrTJ0y6YEn5Uq6kteIdlS5Pe4itMxV9NoztTDUxqkaKTbyvEQ+1OukEIciK1aUuWZve0FM5MhnIBAJY3axiA6xNqfL9YxIH5fSCNZ12Mk4cBRzGW4c5RUVe/XpAGExklDfizJoeYk1ap3/WFsucEHP2buCHU1KOaVb/J1hfhZ8yYpXZhJDWpvQNls+kRh4b0tNujY5yezqUSpbPLDuHLqYpqGDdwP36bkS7mic1yC9z3UNRd4USRNSnlAZVCNTtmT+EAvW994rl4lec5ZZSC55quCWdjUMmtOt4XyW7piXasaS8HnGaikglrNToNCx8zFyMDlKsxTLTSgsauT07rV8IDxGKX2bFkhb1Dto7HUh2vEE4uUSCpRBOjhmelGozC8K4zYtoaTJOHlggZSksetSXAGzawPPmyilJRKKybB/wAoNwK1pTr4QtRPQkEskhP4iXIsQK0YFhpeK5fHE0WAzAgnck7l9S7D7QVgl12w39B/g8XOISAkoAajNRw/lEMXNWmqk5u7wPe9SGhGvjSsrhT5TZz5Uvc3gCdxCaqrkhQdtmt9BHR8K27pIDbapDOZxQqBQHApQ6kUH1gCbNLu7wKMQWffSJJAIqP3jSsSiScN2zaRrc/SNudH8vb98QEpn6/o0HYXBmgfz7oaTSVhbSRVJwualifKGsnBlKXIN3NNGqOov5xLAyCANE3zM/8Axu+9Noux85YJ5XFgQ7EP6RmlNt0gLoBlKgaks3pufSNJFQdd4rm40k5SG1d7WtGkqHjBaZDL9CS5XsxQWEEJJ1gOfNSTVx7+8dBNiQTboJwqwknMH3asHowYmFhmD1rbyH6bwrw6ku6tehPdDRMvOGSpYo4Sai27wJprZoivcOThXYFdElzlVYjViH9asL1jZwaWYYkpKvlStKqh37u+8D4ZakhkAq3YXLDqAptzY97Q0wCOQGYkupQ+dmBNKE2DV9Kxmm3Hd/b/ACaoJNdAhfBFpbsyhJYfiIeocgClBW0BSsHlHL2h5rEBlVANKtajXcbxrHSEhX9QqJLAANQizB3BfbqIBm8WQkBKcxCQAnMsgHd3DhvywkI5JLrf9hpcL6UE4risxJ//AJWAoxBFGYPo5LeXkDP4hKmAvIPXKGLuGt5xi+LqUzjNUMU0Cqa0ZwxLNEMVi01cgaDJe7gvpeLwxca1v82RlJ+4JJxKElSkAuzMR4WN4ul48Ev+ED5aMp2sGHi2w743Mlauoku3XmcVJ66/WBZishsNetPttFqiybdBM1YIDEJDNluzMLvWx7hAeIlCpCgaswB79osRPl/iTTUDeut2sNLRZNEpTGqPE6mwo5grQrVi5KD96Ri0+/YgqdhwxuRvo79NWanWB5spqjz6eMUTsF7KTMIMXS8Qe8P77oqmSQQwAYu9fNoyWhhQWH7wzUWhmotBcsEnfWNrkb18R94oKCxqx2HUO8UkqDVMKo+wiidN/ITMoJCVgPcpokumpLVc3+sJzhASXOTK+bKTVi3c9q2h4qQhSQzBVAlQLOQNdhd+pjM6c5RmYPzvTatdaClqN35o5WrNTSfcUycKooUoZmJDOSQ4O5pZuopF83gjuOUKZ2KgzEm3UUp3xZOlEp/NyvTcUJDa5frAuLU6uYKDZSPVma9ekUUpN6YOjBVYCZXnCgp3y9/gIjLwBUFAlmNiGo7kjrd+hhiqcoJBUFGt+7u3f1ERx5UUDIpIoSoPV9wPBt4opysF7ISUywlORQOUEs7Oaip8Qe8GKOKYNJsXYh0swSATYHTTekLzOyMLnfS3nr70xUw3JNb1feHUGndnbTsxYCX8q+MTZLaU/WIBAqCa7GJBhSpf6wzEZkoPVu79YrVm0H+YsXPFgO6LJK8yR1s0Da3QNrdFcp6d7P3Q44dLfKVHK9u+n6QBLSlRd/lLEC48PF93MPuHyUAX5uWiqHLRvf8AmI5pUjqt2RUil2ANyKNv39NYWzpoS5E5RDa67uC47oa4zickEDITUk1oPDT9WhXOWMuUIAFuX9aVbXpE8dvqvsGVAk/EhT5RR/Wg8bRTLUoHrr77ojOarFu46U3itJNa+zTyvGpRVAUUw0TSffdtEco18YoE9nTXof0iJW5t76QvBicGGy1JGttCbxfLxZFi1ut7W8YXZ0PUXt0ce/OLky7lJYt3aABvImA4ruFKup0svFqIJTlDBtGDeGo+hjWImrCkFaBl15g1qKSBU67mu4hJKWtJSWJcsnby8YaYfGTJYUMpHME5bgWNA7daOXjLLFxdpF4TvTCsDh5iSCsJAJpn/CSEmgJf8TOTSCJBdWSYEAEqYkkcwoD0oSAxZwesLpHFlZloCHc85X+XIGbLv03O8E4qUDnzkBLsk1dIZgDerOXrcGkJKLv1aKprsWmYQRzoSgsAklNasSTrYlxqfGKcRIUT/TCUlgSyBypNGd61G2g3ELpvD5/aFSbO4WkA2pqPlsWrvq8Fzps6WyANA/MAAqpYm1GcaB2alDwSa4tAr3JYrChSlJrS5AYA1JFNG1GohZOypHKSoOxrbclLPBS+MmW4XdPyhgcr0qRc6afoBK4gpZOZO/MzUA1AG9/CKwhNLfQlOKe0UmXRyX1c9KfaLMKoJNLt9YDTiSDmZkuzOTcC5iteIzcyRXMHuNGp3Ro4NkuDGs5aMuXUbbF6Vo9bneKpkzNRSWYBJ79z3tpA8uYk1UWI11pb7QbglE0JSwBIJVVvlDj3WJtUgULVeXUW2p70iUuW5Fd3rbvgpWEW7oajNtpv78ogvDzCnMBRqUZyKmttD5w/JMPU1OQXIDBywKiNBv3RLKbAWpQE/SIycRlmc6Q9swNiWBILF3fZ7xKVgwoOlahUuHAq5+zR1V1DxX9RHC4wAi5L/wD1DMdiXgfimHW5UFlya1ow5Tc3apv9YyMilcZJotdMrw8yYgqBJDdXat+ug/xDnDS1LD9oBbx61DpqztfzjIyEyvVoEpdy9FygqqxLk62cDq/nWBcfNQmgyliQeuvfq8ZGRKEbZO+gjxE5yGr339fdIilTXU1YyMjco9i6jeieVJ1r5xKYGAL+/f1jIyEa3RNqnRQFHM+l2+8XYYhIdVq+6aPGRkF70M96H0magpTkQylAUOrVSr6exFeKTo7FLNWpoWIFmp6PGRkY6qVEmgADKXIKlEj36RorI0obf407oyMit2J1VsyWkKahP7xbMw4QKAl2jIyElJqVCSm1JRA5qbnc/wCY1LVVvbxkZFltF47RBN3Z/frBeHBLEhiDfevr3xkZHTOnoNXjyOVmYBKgCdrk+g7++IyJqSllqVmPyhzymrZT1N9em2oyFjBUPFBKciJLqQasK3qBWtK6kdYsGOBOVIUykC5oMwYAODR9G1O0ZGRNRTVsb6jPAKxIVl/CcoCQASwGlTUDawGsB46RmUyiyrFlApWpgoO5qBmZ9L924yMmOV5NJLV/f+Cko6FmJwUtSyldmCQoKolRYkkPUVOpuIMXw+bQFOZJstwzK5i9GdyR4RkZFs2WUEvqSju0BTFpBWCk0LE5WFzVj1SfLrC/tQVFLUeoD1epNYyMjTDabFaWyZwoJcEAWr7tE0hrgEM1L3cnujUZAtkeTfUPlpUwSkkhxarsX3pdqddouxjnkGdIDnMfxfmoKAMWjcZGeUvXQRfJSSVcpU6a9Gs3W3lBqMQtFAHq/Mzv1YNGRkPKVyaC3q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9" name="Picture 9" descr="C:\Users\User_PC\Desktop\4-Nature+Wallpapers+201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3679670" cy="2060848"/>
          </a:xfrm>
          <a:prstGeom prst="rect">
            <a:avLst/>
          </a:prstGeom>
          <a:noFill/>
        </p:spPr>
      </p:pic>
      <p:pic>
        <p:nvPicPr>
          <p:cNvPr id="15371" name="Picture 11" descr="https://encrypted-tbn1.gstatic.com/images?q=tbn:ANd9GcRQ8D4H9gBknvM_3s-hoeldVvpFQAnNngYq4pLOEkQAJGV2Rdz3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639" y="4293096"/>
            <a:ext cx="3854361" cy="2564904"/>
          </a:xfrm>
          <a:prstGeom prst="rect">
            <a:avLst/>
          </a:prstGeom>
          <a:noFill/>
        </p:spPr>
      </p:pic>
      <p:pic>
        <p:nvPicPr>
          <p:cNvPr id="15375" name="Picture 15" descr="http://www.rcymc.med.sa/Images/chemistry-ex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824" y="692696"/>
            <a:ext cx="2160240" cy="2160240"/>
          </a:xfrm>
          <a:prstGeom prst="rect">
            <a:avLst/>
          </a:prstGeom>
          <a:noFill/>
        </p:spPr>
      </p:pic>
      <p:pic>
        <p:nvPicPr>
          <p:cNvPr id="13" name="Picture 4" descr="http://onlinelibrary.wiley.com/store/10.1002/chem.201200970/asset/image_m/mcontent.gif?v=1&amp;s=50adf9c9c3fd7e1f6c7ecba617a01374806e15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00808"/>
            <a:ext cx="3672408" cy="229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5760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Γενικά Χαρακτηριστικά </a:t>
            </a:r>
            <a:r>
              <a:rPr lang="el-GR" sz="2800" b="1" dirty="0" err="1" smtClean="0"/>
              <a:t>Πορφυρινών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51520" y="7647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Οι </a:t>
            </a:r>
            <a:r>
              <a:rPr lang="el-GR" dirty="0" err="1" smtClean="0"/>
              <a:t>πορφυρίνες</a:t>
            </a:r>
            <a:r>
              <a:rPr lang="el-GR" dirty="0" smtClean="0"/>
              <a:t> και άλλα σχετικά </a:t>
            </a:r>
            <a:r>
              <a:rPr lang="el-GR" dirty="0" err="1" smtClean="0"/>
              <a:t>τετραπυρολικά</a:t>
            </a:r>
            <a:r>
              <a:rPr lang="el-GR" dirty="0" smtClean="0"/>
              <a:t> </a:t>
            </a:r>
            <a:r>
              <a:rPr lang="el-GR" dirty="0" err="1" smtClean="0"/>
              <a:t>σύμπλοκα</a:t>
            </a:r>
            <a:r>
              <a:rPr lang="el-GR" dirty="0" smtClean="0"/>
              <a:t>, ήταν αντικείμενο ενδιαφέροντος </a:t>
            </a:r>
            <a:r>
              <a:rPr lang="el-GR" b="1" dirty="0" smtClean="0"/>
              <a:t>από τον 19ο</a:t>
            </a:r>
            <a:r>
              <a:rPr lang="el-GR" dirty="0" smtClean="0"/>
              <a:t> αιώνα και προσέλκυσαν το ενδιαφέρον πολλών επιστημονικών πεδίων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198884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l-GR" dirty="0" smtClean="0"/>
              <a:t>βιολογική σημασία </a:t>
            </a:r>
          </a:p>
          <a:p>
            <a:pPr algn="ctr"/>
            <a:r>
              <a:rPr lang="el-GR" dirty="0" smtClean="0"/>
              <a:t>2.συναρπαστικές φυσικές και φασματοσκοπικές ιδιοτήτων τους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Ο </a:t>
            </a:r>
            <a:r>
              <a:rPr lang="el-GR" dirty="0" err="1" smtClean="0"/>
              <a:t>πορφυρινικός</a:t>
            </a:r>
            <a:r>
              <a:rPr lang="el-GR" dirty="0" smtClean="0"/>
              <a:t> δακτύλιος είναι ένα αρωματικό σύστημα το οποίο αποτελείται από τέσσερα τροποποιημένα </a:t>
            </a:r>
            <a:r>
              <a:rPr lang="el-GR" dirty="0" err="1" smtClean="0"/>
              <a:t>πυρρόλια</a:t>
            </a:r>
            <a:r>
              <a:rPr lang="el-GR" dirty="0" smtClean="0"/>
              <a:t> ενωμένα με τέσσερις </a:t>
            </a:r>
            <a:r>
              <a:rPr lang="el-GR" dirty="0" err="1" smtClean="0"/>
              <a:t>μεθυνικούς</a:t>
            </a:r>
            <a:r>
              <a:rPr lang="el-GR" dirty="0" smtClean="0"/>
              <a:t> άνθρακες.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993592" cy="256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779912" y="2708920"/>
            <a:ext cx="181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22 π ηλεκτρόνια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707904" y="3068960"/>
            <a:ext cx="341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18 π ηλεκτρόνια </a:t>
            </a:r>
            <a:r>
              <a:rPr lang="el-GR" dirty="0" smtClean="0"/>
              <a:t>από αυτά να εμφανίζονται σε ένα </a:t>
            </a:r>
            <a:r>
              <a:rPr lang="el-GR" dirty="0" err="1" smtClean="0"/>
              <a:t>απεντοπισμένο</a:t>
            </a:r>
            <a:r>
              <a:rPr lang="el-GR" dirty="0" smtClean="0"/>
              <a:t> σύστημα, το οποίο και συμφωνεί με τον κανόνα του </a:t>
            </a:r>
            <a:r>
              <a:rPr lang="el-GR" b="1" dirty="0" err="1" smtClean="0">
                <a:solidFill>
                  <a:srgbClr val="FF0000"/>
                </a:solidFill>
              </a:rPr>
              <a:t>Huckel</a:t>
            </a:r>
            <a:r>
              <a:rPr lang="el-GR" dirty="0" smtClean="0"/>
              <a:t> για την </a:t>
            </a:r>
            <a:r>
              <a:rPr lang="el-GR" b="1" dirty="0" err="1" smtClean="0">
                <a:solidFill>
                  <a:srgbClr val="FF0000"/>
                </a:solidFill>
              </a:rPr>
              <a:t>αρωματικότητα</a:t>
            </a:r>
            <a:r>
              <a:rPr lang="el-GR" b="1" dirty="0" smtClean="0">
                <a:solidFill>
                  <a:srgbClr val="FF0000"/>
                </a:solidFill>
              </a:rPr>
              <a:t>.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6926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err="1" smtClean="0"/>
              <a:t>ηλεκτρονιόφιλες</a:t>
            </a:r>
            <a:r>
              <a:rPr lang="el-GR" dirty="0" smtClean="0"/>
              <a:t> και αντιδράσεις ριζών εξαιτίας της αρωματικής φύσης του </a:t>
            </a:r>
            <a:r>
              <a:rPr lang="el-GR" dirty="0" err="1" smtClean="0"/>
              <a:t>πορφυρινικού</a:t>
            </a:r>
            <a:r>
              <a:rPr lang="el-GR" dirty="0" smtClean="0"/>
              <a:t> δακτυλίου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23528" y="1412776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dirty="0" smtClean="0"/>
              <a:t>Οι </a:t>
            </a:r>
            <a:r>
              <a:rPr lang="el-GR" b="1" dirty="0" err="1" smtClean="0">
                <a:solidFill>
                  <a:srgbClr val="FF0000"/>
                </a:solidFill>
              </a:rPr>
              <a:t>meso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θέσεις έχουν </a:t>
            </a:r>
            <a:r>
              <a:rPr lang="el-GR" b="1" dirty="0" smtClean="0">
                <a:solidFill>
                  <a:srgbClr val="FF0000"/>
                </a:solidFill>
              </a:rPr>
              <a:t>μεγαλύτερη </a:t>
            </a:r>
            <a:r>
              <a:rPr lang="el-GR" b="1" dirty="0" err="1" smtClean="0">
                <a:solidFill>
                  <a:srgbClr val="FF0000"/>
                </a:solidFill>
              </a:rPr>
              <a:t>ηλεκτρονιακή</a:t>
            </a:r>
            <a:r>
              <a:rPr lang="el-GR" b="1" dirty="0" smtClean="0">
                <a:solidFill>
                  <a:srgbClr val="FF0000"/>
                </a:solidFill>
              </a:rPr>
              <a:t> πυκνότητα</a:t>
            </a:r>
            <a:r>
              <a:rPr lang="el-GR" dirty="0" smtClean="0"/>
              <a:t>, συνεπώς είναι περισσότερο </a:t>
            </a:r>
            <a:r>
              <a:rPr lang="el-GR" b="1" dirty="0" smtClean="0">
                <a:solidFill>
                  <a:srgbClr val="FF0000"/>
                </a:solidFill>
              </a:rPr>
              <a:t>δραστικέ</a:t>
            </a:r>
            <a:r>
              <a:rPr lang="el-GR" dirty="0" smtClean="0"/>
              <a:t>ς. Ωστόσο σε περίπτωση που οι </a:t>
            </a:r>
            <a:r>
              <a:rPr lang="el-GR" dirty="0" err="1" smtClean="0"/>
              <a:t>meso</a:t>
            </a:r>
            <a:r>
              <a:rPr lang="el-GR" dirty="0" smtClean="0"/>
              <a:t> θέσεις είναι κατειλημμένες, </a:t>
            </a:r>
            <a:r>
              <a:rPr lang="el-GR" b="1" dirty="0" smtClean="0">
                <a:solidFill>
                  <a:srgbClr val="FF0000"/>
                </a:solidFill>
              </a:rPr>
              <a:t>οι β θέσεις </a:t>
            </a:r>
            <a:r>
              <a:rPr lang="el-GR" dirty="0" smtClean="0"/>
              <a:t>μπορούν να συμμετέχουν σε </a:t>
            </a:r>
            <a:r>
              <a:rPr lang="el-GR" dirty="0" err="1" smtClean="0"/>
              <a:t>ηλεκτρονιόφιλες</a:t>
            </a:r>
            <a:r>
              <a:rPr lang="el-GR" dirty="0" smtClean="0"/>
              <a:t> αντιδράσεις.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39690"/>
            <a:ext cx="2952328" cy="240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611560" y="3068960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899592" y="4005064"/>
            <a:ext cx="7200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1835696" y="2996952"/>
            <a:ext cx="72008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835696" y="4149080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Γωνιακή σύνδεση"/>
          <p:cNvCxnSpPr/>
          <p:nvPr/>
        </p:nvCxnSpPr>
        <p:spPr>
          <a:xfrm flipV="1">
            <a:off x="2555776" y="2780928"/>
            <a:ext cx="1656184" cy="3600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355976" y="263691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519264" y="335699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Σε κάθε </a:t>
            </a:r>
            <a:r>
              <a:rPr lang="el-GR" b="1" dirty="0" smtClean="0">
                <a:solidFill>
                  <a:srgbClr val="FF0000"/>
                </a:solidFill>
              </a:rPr>
              <a:t>sp2</a:t>
            </a:r>
            <a:r>
              <a:rPr lang="el-GR" dirty="0" smtClean="0"/>
              <a:t> υπάρχει ένα ηλεκτρόνιο που σχηματίζει </a:t>
            </a:r>
            <a:r>
              <a:rPr lang="el-GR" b="1" dirty="0" smtClean="0">
                <a:solidFill>
                  <a:srgbClr val="FF0000"/>
                </a:solidFill>
              </a:rPr>
              <a:t>σ δεσμό </a:t>
            </a:r>
            <a:r>
              <a:rPr lang="el-GR" dirty="0" smtClean="0"/>
              <a:t>με δύο άνθρακες και ένα άτομο υδρογόνου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635896" y="234888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131840" y="4077072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μονήρες ζεύγος ηλεκτρονίων </a:t>
            </a:r>
            <a:r>
              <a:rPr lang="el-GR" dirty="0" smtClean="0"/>
              <a:t>καταλαμβάνει το </a:t>
            </a:r>
            <a:r>
              <a:rPr lang="el-GR" b="1" dirty="0" smtClean="0">
                <a:solidFill>
                  <a:srgbClr val="FF0000"/>
                </a:solidFill>
              </a:rPr>
              <a:t>p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τροχιακό (1)</a:t>
            </a:r>
            <a:r>
              <a:rPr lang="el-GR" dirty="0" smtClean="0"/>
              <a:t> που είναι κάθετο στο </a:t>
            </a:r>
            <a:r>
              <a:rPr lang="el-GR" dirty="0" err="1" smtClean="0"/>
              <a:t>πορφυρινικό</a:t>
            </a:r>
            <a:r>
              <a:rPr lang="el-GR" dirty="0" smtClean="0"/>
              <a:t> δακτύλιο, έτσι το κάθε άζωτο συνεισφέρει δύο ηλεκτρόνια στο </a:t>
            </a:r>
            <a:r>
              <a:rPr lang="el-GR" dirty="0" err="1" smtClean="0"/>
              <a:t>συζυγιακό</a:t>
            </a:r>
            <a:r>
              <a:rPr lang="el-GR" dirty="0" smtClean="0"/>
              <a:t> σύστημα.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3059832" y="5157192"/>
            <a:ext cx="6084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άζωτα</a:t>
            </a:r>
            <a:r>
              <a:rPr lang="el-GR" dirty="0" smtClean="0"/>
              <a:t> που δεν έχουν δεσμό με το υδρογόνο </a:t>
            </a:r>
            <a:r>
              <a:rPr lang="el-GR" b="1" dirty="0" smtClean="0">
                <a:solidFill>
                  <a:srgbClr val="FF0000"/>
                </a:solidFill>
              </a:rPr>
              <a:t>(τροχιακά 4) </a:t>
            </a:r>
            <a:r>
              <a:rPr lang="el-GR" dirty="0" smtClean="0"/>
              <a:t>έχουν sp2 υβριδισμό και ένα μονήρες ζεύγος ηλεκτρονίων για την συναρμογή με κάποιο μέταλλο. Στο κάθετο με τον </a:t>
            </a:r>
            <a:r>
              <a:rPr lang="el-GR" dirty="0" err="1" smtClean="0"/>
              <a:t>πορφυρινικό</a:t>
            </a:r>
            <a:r>
              <a:rPr lang="el-GR" dirty="0" smtClean="0"/>
              <a:t> δακτύλιο p </a:t>
            </a:r>
            <a:r>
              <a:rPr lang="el-GR" b="1" dirty="0" smtClean="0">
                <a:solidFill>
                  <a:srgbClr val="FF0000"/>
                </a:solidFill>
              </a:rPr>
              <a:t>τροχιακό 3 </a:t>
            </a:r>
            <a:r>
              <a:rPr lang="el-GR" dirty="0" smtClean="0"/>
              <a:t>υπάρχει ένα ηλεκτρόνιο με το οποίο σχηματίζεται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dirty="0" smtClean="0"/>
              <a:t> δεσμός με τον γειτονικό άνθρακα.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0" y="0"/>
            <a:ext cx="3872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Ο </a:t>
            </a:r>
            <a:r>
              <a:rPr lang="el-GR" sz="2400" b="1" dirty="0" err="1" smtClean="0"/>
              <a:t>πορφυρινικός</a:t>
            </a:r>
            <a:r>
              <a:rPr lang="el-GR" sz="2400" b="1" dirty="0" smtClean="0"/>
              <a:t> δακτύλιος…</a:t>
            </a:r>
            <a:endParaRPr lang="el-GR" sz="2400" b="1" dirty="0"/>
          </a:p>
        </p:txBody>
      </p:sp>
      <p:sp>
        <p:nvSpPr>
          <p:cNvPr id="19" name="18 - Καμπύλο δεξιό βέλος"/>
          <p:cNvSpPr/>
          <p:nvPr/>
        </p:nvSpPr>
        <p:spPr>
          <a:xfrm>
            <a:off x="0" y="1628800"/>
            <a:ext cx="467544" cy="244827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5571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err="1" smtClean="0"/>
              <a:t>Πορφυρινικά</a:t>
            </a:r>
            <a:r>
              <a:rPr lang="el-GR" sz="2800" b="1" dirty="0" smtClean="0"/>
              <a:t> συστήματα στη φύση </a:t>
            </a:r>
            <a:endParaRPr lang="el-GR" sz="28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179512" y="980728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 smtClean="0"/>
              <a:t>πορφυρίνες</a:t>
            </a:r>
            <a:r>
              <a:rPr lang="el-GR" sz="2400" b="1" dirty="0" smtClean="0"/>
              <a:t> </a:t>
            </a:r>
            <a:r>
              <a:rPr lang="en-US" sz="2400" b="1" dirty="0" smtClean="0"/>
              <a:t>                               </a:t>
            </a:r>
            <a:r>
              <a:rPr lang="el-GR" sz="2400" b="1" dirty="0" smtClean="0"/>
              <a:t>φωτοσύνθεση </a:t>
            </a:r>
            <a:endParaRPr lang="el-GR" sz="2400" b="1" dirty="0"/>
          </a:p>
        </p:txBody>
      </p:sp>
      <p:sp>
        <p:nvSpPr>
          <p:cNvPr id="6" name="5 - Αριστερό-δεξιό βέλος"/>
          <p:cNvSpPr/>
          <p:nvPr/>
        </p:nvSpPr>
        <p:spPr>
          <a:xfrm>
            <a:off x="2267744" y="9807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1916832"/>
            <a:ext cx="469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φωτοσυνθετικά κέντρα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ενεργά κέντρα φωτοσυνθετικών βακτηρίων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270892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Στον άνθρωπο </a:t>
            </a:r>
            <a:r>
              <a:rPr lang="el-GR" dirty="0" smtClean="0"/>
              <a:t>υπάρχουν </a:t>
            </a:r>
            <a:r>
              <a:rPr lang="en-US" dirty="0" smtClean="0"/>
              <a:t>3</a:t>
            </a:r>
            <a:r>
              <a:rPr lang="el-GR" dirty="0" smtClean="0"/>
              <a:t> μορφές της </a:t>
            </a:r>
            <a:r>
              <a:rPr lang="el-GR" dirty="0" err="1" smtClean="0"/>
              <a:t>πορφυρίνης</a:t>
            </a:r>
            <a:r>
              <a:rPr lang="el-GR" dirty="0" smtClean="0"/>
              <a:t>: </a:t>
            </a:r>
            <a:r>
              <a:rPr lang="el-GR" dirty="0" err="1" smtClean="0"/>
              <a:t>Πρωτοπορφυρίνη</a:t>
            </a:r>
            <a:r>
              <a:rPr lang="el-GR" dirty="0" smtClean="0"/>
              <a:t> (</a:t>
            </a:r>
            <a:r>
              <a:rPr lang="en-US" dirty="0" err="1" smtClean="0"/>
              <a:t>Protoporphyrin</a:t>
            </a:r>
            <a:r>
              <a:rPr lang="en-US" dirty="0" smtClean="0"/>
              <a:t> PROTO) </a:t>
            </a:r>
          </a:p>
          <a:p>
            <a:r>
              <a:rPr lang="el-GR" dirty="0" err="1" smtClean="0"/>
              <a:t>Ουρο</a:t>
            </a:r>
            <a:r>
              <a:rPr lang="el-GR" dirty="0" smtClean="0"/>
              <a:t> </a:t>
            </a:r>
            <a:r>
              <a:rPr lang="el-GR" dirty="0" err="1" smtClean="0"/>
              <a:t>πορφυρίνη</a:t>
            </a:r>
            <a:r>
              <a:rPr lang="el-GR" dirty="0" smtClean="0"/>
              <a:t> (</a:t>
            </a:r>
            <a:r>
              <a:rPr lang="en-US" dirty="0" err="1" smtClean="0"/>
              <a:t>Uroporphyrin</a:t>
            </a:r>
            <a:r>
              <a:rPr lang="en-US" dirty="0" smtClean="0"/>
              <a:t>, URO)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Κοπροπορφυρίνη</a:t>
            </a:r>
            <a:r>
              <a:rPr lang="el-GR" dirty="0" smtClean="0"/>
              <a:t> (</a:t>
            </a:r>
            <a:r>
              <a:rPr lang="en-US" dirty="0" err="1" smtClean="0"/>
              <a:t>Coproporphyrin</a:t>
            </a:r>
            <a:r>
              <a:rPr lang="en-US" dirty="0" smtClean="0"/>
              <a:t>, COPRO) . 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347864" cy="42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0" y="4365104"/>
            <a:ext cx="4975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Η </a:t>
            </a:r>
            <a:r>
              <a:rPr lang="el-GR" sz="2800" b="1" dirty="0" err="1" smtClean="0">
                <a:solidFill>
                  <a:srgbClr val="FF0000"/>
                </a:solidFill>
              </a:rPr>
              <a:t>αίμη</a:t>
            </a:r>
            <a:r>
              <a:rPr lang="en-US" sz="2800" b="1" dirty="0" smtClean="0">
                <a:solidFill>
                  <a:srgbClr val="FF0000"/>
                </a:solidFill>
              </a:rPr>
              <a:t>…. </a:t>
            </a:r>
            <a:r>
              <a:rPr lang="el-GR" sz="2800" dirty="0" smtClean="0"/>
              <a:t>χρωμοφόρο της ζωής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835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err="1" smtClean="0"/>
              <a:t>πορφυρινικός</a:t>
            </a:r>
            <a:r>
              <a:rPr lang="el-GR" dirty="0" smtClean="0"/>
              <a:t> δακτύλιος συναρμοσμένος με </a:t>
            </a:r>
            <a:r>
              <a:rPr lang="el-GR" b="1" dirty="0" smtClean="0">
                <a:solidFill>
                  <a:srgbClr val="FF0000"/>
                </a:solidFill>
              </a:rPr>
              <a:t>σίδηρο </a:t>
            </a:r>
            <a:r>
              <a:rPr lang="el-GR" dirty="0" smtClean="0"/>
              <a:t>και υπάρχει στο ανθρώπινο σώμα. Χαρακτηριστικό της </a:t>
            </a:r>
            <a:r>
              <a:rPr lang="el-GR" dirty="0" err="1" smtClean="0"/>
              <a:t>αίμης</a:t>
            </a:r>
            <a:r>
              <a:rPr lang="el-GR" dirty="0" smtClean="0"/>
              <a:t> είναι πως αποτελεί την </a:t>
            </a:r>
            <a:r>
              <a:rPr lang="el-GR" b="1" dirty="0" smtClean="0">
                <a:solidFill>
                  <a:srgbClr val="FF0000"/>
                </a:solidFill>
              </a:rPr>
              <a:t>προσθετική ομάδα πολλών πρωτεϊνών </a:t>
            </a:r>
            <a:r>
              <a:rPr lang="el-GR" dirty="0" smtClean="0"/>
              <a:t>όπως της αιμοσφαιρίνη, της μυοσφαιρίνης και των </a:t>
            </a:r>
            <a:r>
              <a:rPr lang="el-GR" dirty="0" err="1" smtClean="0"/>
              <a:t>κυτοχρώματων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57192"/>
            <a:ext cx="2257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88640"/>
            <a:ext cx="16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Αιμοσφαιρίνη: 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είναι απαραίτητη για την μετάβαση από την αναερόβια ζωή στην αερόβια 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330724" cy="20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372200" y="188640"/>
            <a:ext cx="159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Μυοσφαιρίνη 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457200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μυοσφαιρίνη είναι η πρωτεΐνη με την οποία συνδέεται το οξυγόνο στους γραμμωτούς μυς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572000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Αντίθετα, προς την αιμοσφαιρίνη υπάρχει μόνο ως μονομερές γι’ αυτό και το μοριακό της βάρος είναι το 1/4 της αιμοσφαιρίνης </a:t>
            </a:r>
            <a:endParaRPr lang="el-GR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2066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0" y="3861048"/>
            <a:ext cx="186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Τα κυτοχρώματα 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0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Είναι ενώσεις της </a:t>
            </a:r>
            <a:r>
              <a:rPr lang="el-GR" dirty="0" err="1" smtClean="0"/>
              <a:t>αιματίνης</a:t>
            </a:r>
            <a:r>
              <a:rPr lang="el-GR" dirty="0" smtClean="0"/>
              <a:t>, που συμμετέχουν σε αλυσίδες μεταφοράς ηλεκτρονίων στα μιτοχόνδρια. </a:t>
            </a:r>
            <a:endParaRPr lang="el-GR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3267844" cy="24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3570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Σύνθεση </a:t>
            </a:r>
            <a:r>
              <a:rPr lang="el-GR" sz="2800" b="1" dirty="0" err="1" smtClean="0"/>
              <a:t>Πορφυρινών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683568" y="620688"/>
            <a:ext cx="757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Τα τελευταία 100 χρόνια η σύνθεση </a:t>
            </a:r>
            <a:r>
              <a:rPr lang="el-GR" sz="2400" b="1" dirty="0" err="1" smtClean="0">
                <a:solidFill>
                  <a:srgbClr val="FF0000"/>
                </a:solidFill>
              </a:rPr>
              <a:t>πορφυρινών</a:t>
            </a:r>
            <a:r>
              <a:rPr lang="el-GR" sz="2400" b="1" dirty="0" smtClean="0">
                <a:solidFill>
                  <a:srgbClr val="FF0000"/>
                </a:solidFill>
              </a:rPr>
              <a:t> εξελίχτηκε εντυπωσιακά…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41277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/>
              <a:t>Τετραμερισμός</a:t>
            </a:r>
            <a:r>
              <a:rPr lang="el-GR" dirty="0" smtClean="0"/>
              <a:t> </a:t>
            </a:r>
            <a:r>
              <a:rPr lang="el-GR" dirty="0" err="1" smtClean="0"/>
              <a:t>πυρρολίων</a:t>
            </a:r>
            <a:r>
              <a:rPr lang="el-GR" dirty="0" smtClean="0"/>
              <a:t>, </a:t>
            </a:r>
            <a:r>
              <a:rPr lang="el-GR" b="1" dirty="0" smtClean="0"/>
              <a:t>συμπύκνωση (3+1) και συμπύκνωση (2+2) </a:t>
            </a:r>
            <a:r>
              <a:rPr lang="el-GR" dirty="0" smtClean="0"/>
              <a:t>είναι κοινές και γνωστές μεθοδολογίες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22768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Συμμετρικές </a:t>
            </a:r>
            <a:r>
              <a:rPr lang="el-GR" b="1" dirty="0" err="1" smtClean="0"/>
              <a:t>πορφυρίνες</a:t>
            </a:r>
            <a:r>
              <a:rPr lang="el-GR" b="1" dirty="0" smtClean="0"/>
              <a:t> </a:t>
            </a:r>
            <a:endParaRPr lang="en-US" b="1" dirty="0" smtClean="0"/>
          </a:p>
          <a:p>
            <a:r>
              <a:rPr lang="el-GR" b="1" dirty="0" smtClean="0"/>
              <a:t>Συμπύκνωση </a:t>
            </a:r>
            <a:r>
              <a:rPr lang="el-GR" dirty="0" err="1" smtClean="0"/>
              <a:t>πυρρολίου</a:t>
            </a:r>
            <a:r>
              <a:rPr lang="el-GR" dirty="0" smtClean="0"/>
              <a:t> και συγκεκριμένης </a:t>
            </a:r>
            <a:r>
              <a:rPr lang="el-GR" dirty="0" err="1" smtClean="0"/>
              <a:t>αλδεϋδης</a:t>
            </a:r>
            <a:r>
              <a:rPr lang="el-GR" dirty="0" smtClean="0"/>
              <a:t>, μια </a:t>
            </a:r>
            <a:r>
              <a:rPr lang="el-GR" b="1" dirty="0" smtClean="0"/>
              <a:t>αντίδραση </a:t>
            </a:r>
            <a:r>
              <a:rPr lang="el-GR" b="1" dirty="0" err="1" smtClean="0"/>
              <a:t>καταλυόμενη</a:t>
            </a:r>
            <a:r>
              <a:rPr lang="el-GR" b="1" dirty="0" smtClean="0"/>
              <a:t> </a:t>
            </a:r>
            <a:r>
              <a:rPr lang="el-GR" dirty="0" smtClean="0"/>
              <a:t>υπό όξινες συνθήκες. Εν συνεχεία, ακολουθείται η οξείδωση του μη χρωματισμένου </a:t>
            </a:r>
            <a:r>
              <a:rPr lang="el-GR" dirty="0" err="1" smtClean="0"/>
              <a:t>πορφυρινογενούς</a:t>
            </a:r>
            <a:r>
              <a:rPr lang="el-GR" dirty="0" smtClean="0"/>
              <a:t> που προκύπτει. Η διαδικασία αυτή αναπτύχθηκε από τους </a:t>
            </a:r>
            <a:r>
              <a:rPr lang="el-GR" b="1" dirty="0" err="1" smtClean="0"/>
              <a:t>Roth</a:t>
            </a:r>
            <a:r>
              <a:rPr lang="el-GR" b="1" dirty="0" smtClean="0"/>
              <a:t> και </a:t>
            </a:r>
            <a:r>
              <a:rPr lang="el-GR" b="1" dirty="0" err="1" smtClean="0"/>
              <a:t>Mineto</a:t>
            </a:r>
            <a:r>
              <a:rPr lang="el-GR" b="1" dirty="0" smtClean="0"/>
              <a:t> </a:t>
            </a:r>
            <a:r>
              <a:rPr lang="el-GR" dirty="0" smtClean="0"/>
              <a:t>και τελειοποιήθηκε από τους </a:t>
            </a:r>
            <a:r>
              <a:rPr lang="el-GR" b="1" dirty="0" err="1" smtClean="0"/>
              <a:t>Alder</a:t>
            </a:r>
            <a:r>
              <a:rPr lang="el-GR" b="1" dirty="0" smtClean="0"/>
              <a:t> και </a:t>
            </a:r>
            <a:r>
              <a:rPr lang="el-GR" b="1" dirty="0" err="1" smtClean="0"/>
              <a:t>Longo</a:t>
            </a:r>
            <a:r>
              <a:rPr lang="el-GR" dirty="0" smtClean="0"/>
              <a:t>. Η συνθετική πορεία αυτή συνήθως έχει απόδοση μέχρι και </a:t>
            </a:r>
            <a:r>
              <a:rPr lang="el-GR" b="1" dirty="0" smtClean="0">
                <a:solidFill>
                  <a:srgbClr val="FF0000"/>
                </a:solidFill>
              </a:rPr>
              <a:t>20%</a:t>
            </a:r>
            <a:r>
              <a:rPr lang="el-GR" dirty="0" smtClean="0"/>
              <a:t> για </a:t>
            </a:r>
            <a:r>
              <a:rPr lang="el-GR" dirty="0" err="1" smtClean="0"/>
              <a:t>τετρα</a:t>
            </a:r>
            <a:r>
              <a:rPr lang="el-GR" dirty="0" smtClean="0"/>
              <a:t>-</a:t>
            </a:r>
            <a:r>
              <a:rPr lang="el-GR" dirty="0" err="1" smtClean="0"/>
              <a:t>άρυλοπορφυρίνες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564904"/>
            <a:ext cx="49148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2839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η </a:t>
            </a:r>
            <a:r>
              <a:rPr lang="el-GR" i="1" dirty="0" smtClean="0"/>
              <a:t>επικρατέστερη</a:t>
            </a:r>
            <a:r>
              <a:rPr lang="el-GR" dirty="0" smtClean="0"/>
              <a:t> για την παραγωγή μεγάλων ποσοτήτων </a:t>
            </a:r>
            <a:r>
              <a:rPr lang="el-GR" dirty="0" err="1" smtClean="0"/>
              <a:t>τετρα</a:t>
            </a:r>
            <a:r>
              <a:rPr lang="el-GR" dirty="0" smtClean="0"/>
              <a:t>-</a:t>
            </a:r>
            <a:r>
              <a:rPr lang="el-GR" dirty="0" err="1" smtClean="0"/>
              <a:t>άρυλοπορφυρινώ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234"/>
          <a:stretch>
            <a:fillRect/>
          </a:stretch>
        </p:blipFill>
        <p:spPr bwMode="auto">
          <a:xfrm>
            <a:off x="1115616" y="1196752"/>
            <a:ext cx="6624736" cy="46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7380312" y="0"/>
            <a:ext cx="1551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Lindsey </a:t>
            </a:r>
            <a:endParaRPr lang="el-GR" sz="32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755576" y="60212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Μεγαλύτερες αποδόσεις χάρη στην χρήση ενός οξέος κατά </a:t>
            </a:r>
            <a:r>
              <a:rPr lang="en-US" dirty="0" smtClean="0"/>
              <a:t>Lewis (</a:t>
            </a:r>
            <a:r>
              <a:rPr lang="en-US" dirty="0" err="1" smtClean="0"/>
              <a:t>Trifuoroacetic</a:t>
            </a:r>
            <a:r>
              <a:rPr lang="en-US" dirty="0" smtClean="0"/>
              <a:t> Acid, TFA </a:t>
            </a:r>
            <a:r>
              <a:rPr lang="el-GR" dirty="0" smtClean="0"/>
              <a:t>ή </a:t>
            </a:r>
            <a:r>
              <a:rPr lang="en-US" dirty="0" smtClean="0"/>
              <a:t>Boron </a:t>
            </a:r>
            <a:r>
              <a:rPr lang="en-US" dirty="0" err="1" smtClean="0"/>
              <a:t>trifluoride</a:t>
            </a:r>
            <a:r>
              <a:rPr lang="en-US" dirty="0" smtClean="0"/>
              <a:t> </a:t>
            </a:r>
            <a:r>
              <a:rPr lang="en-US" dirty="0" err="1" smtClean="0"/>
              <a:t>diethyletherate</a:t>
            </a:r>
            <a:r>
              <a:rPr lang="en-US" dirty="0" smtClean="0"/>
              <a:t>, BF</a:t>
            </a:r>
            <a:r>
              <a:rPr lang="en-US" sz="1200" dirty="0" smtClean="0"/>
              <a:t>3</a:t>
            </a:r>
            <a:r>
              <a:rPr lang="en-US" dirty="0" smtClean="0"/>
              <a:t>O(C</a:t>
            </a:r>
            <a:r>
              <a:rPr lang="en-US" sz="1200" dirty="0" smtClean="0"/>
              <a:t>2</a:t>
            </a:r>
            <a:r>
              <a:rPr lang="en-US" dirty="0" smtClean="0"/>
              <a:t>H</a:t>
            </a:r>
            <a:r>
              <a:rPr lang="en-US" sz="1200" dirty="0" smtClean="0"/>
              <a:t>5</a:t>
            </a:r>
            <a:r>
              <a:rPr lang="en-US" dirty="0" smtClean="0"/>
              <a:t>)</a:t>
            </a:r>
            <a:r>
              <a:rPr lang="en-US" sz="1200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σαν καταλύτη.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35597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i="1" dirty="0" smtClean="0">
                <a:solidFill>
                  <a:srgbClr val="FF0000"/>
                </a:solidFill>
              </a:rPr>
              <a:t>Για αλδεΰδες που είναι ασταθείς σε συνθήκες </a:t>
            </a:r>
            <a:r>
              <a:rPr lang="el-GR" i="1" dirty="0" err="1" smtClean="0">
                <a:solidFill>
                  <a:srgbClr val="FF0000"/>
                </a:solidFill>
              </a:rPr>
              <a:t>Alder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</a:rPr>
              <a:t>Longo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0"/>
            <a:ext cx="3570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Σύνθεση </a:t>
            </a:r>
            <a:r>
              <a:rPr lang="el-GR" sz="2800" b="1" dirty="0" err="1" smtClean="0"/>
              <a:t>Πορφυρινών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1773</Words>
  <Application>Microsoft Office PowerPoint</Application>
  <PresentationFormat>Προβολή στην οθόνη (4:3)</PresentationFormat>
  <Paragraphs>228</Paragraphs>
  <Slides>36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Θέμα του Office</vt:lpstr>
      <vt:lpstr>CS ChemDraw Drawing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User_PC</dc:creator>
  <cp:lastModifiedBy>User_PC</cp:lastModifiedBy>
  <cp:revision>129</cp:revision>
  <dcterms:created xsi:type="dcterms:W3CDTF">2015-04-18T19:21:04Z</dcterms:created>
  <dcterms:modified xsi:type="dcterms:W3CDTF">2015-04-22T09:50:24Z</dcterms:modified>
</cp:coreProperties>
</file>